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6"/>
  </p:notesMasterIdLst>
  <p:sldIdLst>
    <p:sldId id="256" r:id="rId5"/>
    <p:sldId id="257" r:id="rId6"/>
    <p:sldId id="259" r:id="rId7"/>
    <p:sldId id="278" r:id="rId8"/>
    <p:sldId id="260" r:id="rId9"/>
    <p:sldId id="261" r:id="rId10"/>
    <p:sldId id="279" r:id="rId11"/>
    <p:sldId id="284" r:id="rId12"/>
    <p:sldId id="263" r:id="rId13"/>
    <p:sldId id="264" r:id="rId14"/>
    <p:sldId id="299" r:id="rId15"/>
    <p:sldId id="295" r:id="rId16"/>
    <p:sldId id="296" r:id="rId17"/>
    <p:sldId id="297" r:id="rId18"/>
    <p:sldId id="283" r:id="rId19"/>
    <p:sldId id="291" r:id="rId20"/>
    <p:sldId id="292" r:id="rId21"/>
    <p:sldId id="301" r:id="rId22"/>
    <p:sldId id="282" r:id="rId23"/>
    <p:sldId id="285" r:id="rId24"/>
    <p:sldId id="294" r:id="rId25"/>
    <p:sldId id="289" r:id="rId26"/>
    <p:sldId id="300" r:id="rId27"/>
    <p:sldId id="262" r:id="rId28"/>
    <p:sldId id="298" r:id="rId29"/>
    <p:sldId id="286" r:id="rId30"/>
    <p:sldId id="273" r:id="rId31"/>
    <p:sldId id="269" r:id="rId32"/>
    <p:sldId id="281" r:id="rId33"/>
    <p:sldId id="293" r:id="rId34"/>
    <p:sldId id="277"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AC23FD8-1D0A-476D-B172-1CC27B5BBF4F}">
          <p14:sldIdLst>
            <p14:sldId id="256"/>
            <p14:sldId id="257"/>
            <p14:sldId id="259"/>
            <p14:sldId id="278"/>
            <p14:sldId id="260"/>
            <p14:sldId id="261"/>
            <p14:sldId id="279"/>
            <p14:sldId id="284"/>
            <p14:sldId id="263"/>
            <p14:sldId id="264"/>
            <p14:sldId id="299"/>
            <p14:sldId id="295"/>
            <p14:sldId id="296"/>
            <p14:sldId id="297"/>
            <p14:sldId id="283"/>
            <p14:sldId id="291"/>
            <p14:sldId id="292"/>
            <p14:sldId id="301"/>
            <p14:sldId id="282"/>
            <p14:sldId id="285"/>
            <p14:sldId id="294"/>
            <p14:sldId id="289"/>
            <p14:sldId id="300"/>
            <p14:sldId id="262"/>
            <p14:sldId id="298"/>
            <p14:sldId id="286"/>
            <p14:sldId id="273"/>
            <p14:sldId id="269"/>
            <p14:sldId id="281"/>
            <p14:sldId id="293"/>
            <p14:sldId id="27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D17406-2EF6-4FE7-B953-FE4B262796C6}" v="5" dt="2026-09-09T13:33:48.2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3394" autoAdjust="0"/>
  </p:normalViewPr>
  <p:slideViewPr>
    <p:cSldViewPr snapToGrid="0">
      <p:cViewPr varScale="1">
        <p:scale>
          <a:sx n="69" d="100"/>
          <a:sy n="69" d="100"/>
        </p:scale>
        <p:origin x="123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Roberts" userId="be30dbaf-7b71-49f4-8bbe-3a4229e316a9" providerId="ADAL" clId="{A41C23A3-283B-4ED3-913E-0E3D6A097232}"/>
    <pc:docChg chg="custSel modSld">
      <pc:chgData name="Miss Roberts" userId="be30dbaf-7b71-49f4-8bbe-3a4229e316a9" providerId="ADAL" clId="{A41C23A3-283B-4ED3-913E-0E3D6A097232}" dt="2026-09-10T08:34:24.008" v="2" actId="14100"/>
      <pc:docMkLst>
        <pc:docMk/>
      </pc:docMkLst>
      <pc:sldChg chg="modSp mod">
        <pc:chgData name="Miss Roberts" userId="be30dbaf-7b71-49f4-8bbe-3a4229e316a9" providerId="ADAL" clId="{A41C23A3-283B-4ED3-913E-0E3D6A097232}" dt="2026-09-10T08:34:24.008" v="2" actId="14100"/>
        <pc:sldMkLst>
          <pc:docMk/>
          <pc:sldMk cId="999568514" sldId="300"/>
        </pc:sldMkLst>
        <pc:spChg chg="mod">
          <ac:chgData name="Miss Roberts" userId="be30dbaf-7b71-49f4-8bbe-3a4229e316a9" providerId="ADAL" clId="{A41C23A3-283B-4ED3-913E-0E3D6A097232}" dt="2026-09-10T08:34:19.519" v="0" actId="2711"/>
          <ac:spMkLst>
            <pc:docMk/>
            <pc:sldMk cId="999568514" sldId="300"/>
            <ac:spMk id="2" creationId="{84AE7849-6A99-CA95-8652-EA01155F2E22}"/>
          </ac:spMkLst>
        </pc:spChg>
        <pc:spChg chg="mod">
          <ac:chgData name="Miss Roberts" userId="be30dbaf-7b71-49f4-8bbe-3a4229e316a9" providerId="ADAL" clId="{A41C23A3-283B-4ED3-913E-0E3D6A097232}" dt="2026-09-10T08:34:19.587" v="1" actId="27636"/>
          <ac:spMkLst>
            <pc:docMk/>
            <pc:sldMk cId="999568514" sldId="300"/>
            <ac:spMk id="3" creationId="{5054B8D9-092E-16A5-7488-97F9F5F5A85B}"/>
          </ac:spMkLst>
        </pc:spChg>
        <pc:picChg chg="mod">
          <ac:chgData name="Miss Roberts" userId="be30dbaf-7b71-49f4-8bbe-3a4229e316a9" providerId="ADAL" clId="{A41C23A3-283B-4ED3-913E-0E3D6A097232}" dt="2026-09-10T08:34:24.008" v="2" actId="14100"/>
          <ac:picMkLst>
            <pc:docMk/>
            <pc:sldMk cId="999568514" sldId="300"/>
            <ac:picMk id="4" creationId="{90B7A842-740D-177F-61B1-9DCCDE7D63AC}"/>
          </ac:picMkLst>
        </pc:picChg>
      </pc:sldChg>
    </pc:docChg>
  </pc:docChgLst>
  <pc:docChgLst>
    <pc:chgData name="Mr Hall" userId="5bf8c12f-39c4-49ee-af08-f8b71d67dea5" providerId="ADAL" clId="{D7C421C4-4C1B-45ED-A77C-9285A4E7B3B3}"/>
    <pc:docChg chg="custSel addSld delSld modSld sldOrd addSection delSection modSection">
      <pc:chgData name="Mr Hall" userId="5bf8c12f-39c4-49ee-af08-f8b71d67dea5" providerId="ADAL" clId="{D7C421C4-4C1B-45ED-A77C-9285A4E7B3B3}" dt="2026-09-09T13:50:08.078" v="248" actId="14100"/>
      <pc:docMkLst>
        <pc:docMk/>
      </pc:docMkLst>
      <pc:sldChg chg="modSp mod">
        <pc:chgData name="Mr Hall" userId="5bf8c12f-39c4-49ee-af08-f8b71d67dea5" providerId="ADAL" clId="{D7C421C4-4C1B-45ED-A77C-9285A4E7B3B3}" dt="2026-09-09T13:50:08.078" v="248" actId="14100"/>
        <pc:sldMkLst>
          <pc:docMk/>
          <pc:sldMk cId="1656485518" sldId="285"/>
        </pc:sldMkLst>
        <pc:picChg chg="mod">
          <ac:chgData name="Mr Hall" userId="5bf8c12f-39c4-49ee-af08-f8b71d67dea5" providerId="ADAL" clId="{D7C421C4-4C1B-45ED-A77C-9285A4E7B3B3}" dt="2026-09-09T13:50:08.078" v="248" actId="14100"/>
          <ac:picMkLst>
            <pc:docMk/>
            <pc:sldMk cId="1656485518" sldId="285"/>
            <ac:picMk id="6" creationId="{EAF8942D-2885-2889-7987-EEEBD3AF4935}"/>
          </ac:picMkLst>
        </pc:picChg>
      </pc:sldChg>
      <pc:sldChg chg="modSp mod">
        <pc:chgData name="Mr Hall" userId="5bf8c12f-39c4-49ee-af08-f8b71d67dea5" providerId="ADAL" clId="{D7C421C4-4C1B-45ED-A77C-9285A4E7B3B3}" dt="2026-09-09T13:41:10.802" v="195" actId="20577"/>
        <pc:sldMkLst>
          <pc:docMk/>
          <pc:sldMk cId="2578122678" sldId="286"/>
        </pc:sldMkLst>
        <pc:spChg chg="mod">
          <ac:chgData name="Mr Hall" userId="5bf8c12f-39c4-49ee-af08-f8b71d67dea5" providerId="ADAL" clId="{D7C421C4-4C1B-45ED-A77C-9285A4E7B3B3}" dt="2026-09-09T13:41:10.802" v="195" actId="20577"/>
          <ac:spMkLst>
            <pc:docMk/>
            <pc:sldMk cId="2578122678" sldId="286"/>
            <ac:spMk id="3" creationId="{00000000-0000-0000-0000-000000000000}"/>
          </ac:spMkLst>
        </pc:spChg>
      </pc:sldChg>
      <pc:sldChg chg="add">
        <pc:chgData name="Mr Hall" userId="5bf8c12f-39c4-49ee-af08-f8b71d67dea5" providerId="ADAL" clId="{D7C421C4-4C1B-45ED-A77C-9285A4E7B3B3}" dt="2026-09-09T13:29:39.641" v="0"/>
        <pc:sldMkLst>
          <pc:docMk/>
          <pc:sldMk cId="3381290120" sldId="291"/>
        </pc:sldMkLst>
      </pc:sldChg>
      <pc:sldChg chg="modSp mod">
        <pc:chgData name="Mr Hall" userId="5bf8c12f-39c4-49ee-af08-f8b71d67dea5" providerId="ADAL" clId="{D7C421C4-4C1B-45ED-A77C-9285A4E7B3B3}" dt="2026-09-09T13:35:45.381" v="173" actId="20577"/>
        <pc:sldMkLst>
          <pc:docMk/>
          <pc:sldMk cId="2592500337" sldId="298"/>
        </pc:sldMkLst>
        <pc:spChg chg="mod">
          <ac:chgData name="Mr Hall" userId="5bf8c12f-39c4-49ee-af08-f8b71d67dea5" providerId="ADAL" clId="{D7C421C4-4C1B-45ED-A77C-9285A4E7B3B3}" dt="2026-09-09T13:35:45.381" v="173" actId="20577"/>
          <ac:spMkLst>
            <pc:docMk/>
            <pc:sldMk cId="2592500337" sldId="298"/>
            <ac:spMk id="3" creationId="{D46EFE2B-6026-938F-5BC5-AFE378C4B3FC}"/>
          </ac:spMkLst>
        </pc:spChg>
      </pc:sldChg>
      <pc:sldChg chg="add del">
        <pc:chgData name="Mr Hall" userId="5bf8c12f-39c4-49ee-af08-f8b71d67dea5" providerId="ADAL" clId="{D7C421C4-4C1B-45ED-A77C-9285A4E7B3B3}" dt="2026-09-09T13:31:52.474" v="4"/>
        <pc:sldMkLst>
          <pc:docMk/>
          <pc:sldMk cId="666998461" sldId="300"/>
        </pc:sldMkLst>
      </pc:sldChg>
      <pc:sldChg chg="addSp delSp modSp add mod">
        <pc:chgData name="Mr Hall" userId="5bf8c12f-39c4-49ee-af08-f8b71d67dea5" providerId="ADAL" clId="{D7C421C4-4C1B-45ED-A77C-9285A4E7B3B3}" dt="2026-09-09T13:34:32.979" v="133" actId="1076"/>
        <pc:sldMkLst>
          <pc:docMk/>
          <pc:sldMk cId="999568514" sldId="300"/>
        </pc:sldMkLst>
        <pc:spChg chg="mod">
          <ac:chgData name="Mr Hall" userId="5bf8c12f-39c4-49ee-af08-f8b71d67dea5" providerId="ADAL" clId="{D7C421C4-4C1B-45ED-A77C-9285A4E7B3B3}" dt="2026-09-09T13:33:44.935" v="127" actId="20577"/>
          <ac:spMkLst>
            <pc:docMk/>
            <pc:sldMk cId="999568514" sldId="300"/>
            <ac:spMk id="3" creationId="{5054B8D9-092E-16A5-7488-97F9F5F5A85B}"/>
          </ac:spMkLst>
        </pc:spChg>
        <pc:picChg chg="add mod">
          <ac:chgData name="Mr Hall" userId="5bf8c12f-39c4-49ee-af08-f8b71d67dea5" providerId="ADAL" clId="{D7C421C4-4C1B-45ED-A77C-9285A4E7B3B3}" dt="2026-09-09T13:34:32.979" v="133" actId="1076"/>
          <ac:picMkLst>
            <pc:docMk/>
            <pc:sldMk cId="999568514" sldId="300"/>
            <ac:picMk id="4" creationId="{90B7A842-740D-177F-61B1-9DCCDE7D63AC}"/>
          </ac:picMkLst>
        </pc:picChg>
        <pc:picChg chg="del">
          <ac:chgData name="Mr Hall" userId="5bf8c12f-39c4-49ee-af08-f8b71d67dea5" providerId="ADAL" clId="{D7C421C4-4C1B-45ED-A77C-9285A4E7B3B3}" dt="2026-09-09T13:33:48.219" v="128" actId="478"/>
          <ac:picMkLst>
            <pc:docMk/>
            <pc:sldMk cId="999568514" sldId="300"/>
            <ac:picMk id="2050" creationId="{022ED408-0688-C64F-CF88-C6FBD613BF8C}"/>
          </ac:picMkLst>
        </pc:picChg>
      </pc:sldChg>
      <pc:sldChg chg="addSp delSp modSp add mod ord">
        <pc:chgData name="Mr Hall" userId="5bf8c12f-39c4-49ee-af08-f8b71d67dea5" providerId="ADAL" clId="{D7C421C4-4C1B-45ED-A77C-9285A4E7B3B3}" dt="2026-09-09T13:47:58.456" v="246" actId="1076"/>
        <pc:sldMkLst>
          <pc:docMk/>
          <pc:sldMk cId="1821666191" sldId="301"/>
        </pc:sldMkLst>
        <pc:spChg chg="mod">
          <ac:chgData name="Mr Hall" userId="5bf8c12f-39c4-49ee-af08-f8b71d67dea5" providerId="ADAL" clId="{D7C421C4-4C1B-45ED-A77C-9285A4E7B3B3}" dt="2026-09-09T13:44:16.854" v="228" actId="20577"/>
          <ac:spMkLst>
            <pc:docMk/>
            <pc:sldMk cId="1821666191" sldId="301"/>
            <ac:spMk id="2" creationId="{B9F5CE76-7500-3A63-09E4-215FA1450C0C}"/>
          </ac:spMkLst>
        </pc:spChg>
        <pc:spChg chg="del mod">
          <ac:chgData name="Mr Hall" userId="5bf8c12f-39c4-49ee-af08-f8b71d67dea5" providerId="ADAL" clId="{D7C421C4-4C1B-45ED-A77C-9285A4E7B3B3}" dt="2026-09-09T13:44:03.682" v="227" actId="478"/>
          <ac:spMkLst>
            <pc:docMk/>
            <pc:sldMk cId="1821666191" sldId="301"/>
            <ac:spMk id="3" creationId="{9B5B9254-F2ED-ED9D-1209-141A06673B40}"/>
          </ac:spMkLst>
        </pc:spChg>
        <pc:spChg chg="add mod">
          <ac:chgData name="Mr Hall" userId="5bf8c12f-39c4-49ee-af08-f8b71d67dea5" providerId="ADAL" clId="{D7C421C4-4C1B-45ED-A77C-9285A4E7B3B3}" dt="2026-09-09T13:44:03.682" v="227" actId="478"/>
          <ac:spMkLst>
            <pc:docMk/>
            <pc:sldMk cId="1821666191" sldId="301"/>
            <ac:spMk id="6" creationId="{7291F528-C86F-DE67-6DA5-88C2517C29CA}"/>
          </ac:spMkLst>
        </pc:spChg>
        <pc:picChg chg="add mod">
          <ac:chgData name="Mr Hall" userId="5bf8c12f-39c4-49ee-af08-f8b71d67dea5" providerId="ADAL" clId="{D7C421C4-4C1B-45ED-A77C-9285A4E7B3B3}" dt="2026-09-09T13:45:52.822" v="231" actId="1076"/>
          <ac:picMkLst>
            <pc:docMk/>
            <pc:sldMk cId="1821666191" sldId="301"/>
            <ac:picMk id="8" creationId="{F950C317-7290-1137-FDE5-6468894C76EC}"/>
          </ac:picMkLst>
        </pc:picChg>
        <pc:picChg chg="add del">
          <ac:chgData name="Mr Hall" userId="5bf8c12f-39c4-49ee-af08-f8b71d67dea5" providerId="ADAL" clId="{D7C421C4-4C1B-45ED-A77C-9285A4E7B3B3}" dt="2026-09-09T13:46:25.479" v="233" actId="478"/>
          <ac:picMkLst>
            <pc:docMk/>
            <pc:sldMk cId="1821666191" sldId="301"/>
            <ac:picMk id="10" creationId="{D3FA7427-650A-425F-567F-DB48306D426C}"/>
          </ac:picMkLst>
        </pc:picChg>
        <pc:picChg chg="add mod">
          <ac:chgData name="Mr Hall" userId="5bf8c12f-39c4-49ee-af08-f8b71d67dea5" providerId="ADAL" clId="{D7C421C4-4C1B-45ED-A77C-9285A4E7B3B3}" dt="2026-09-09T13:47:23.331" v="241" actId="1076"/>
          <ac:picMkLst>
            <pc:docMk/>
            <pc:sldMk cId="1821666191" sldId="301"/>
            <ac:picMk id="12" creationId="{763904F0-DB41-C42C-B5A9-70BCE8011ACF}"/>
          </ac:picMkLst>
        </pc:picChg>
        <pc:picChg chg="add mod">
          <ac:chgData name="Mr Hall" userId="5bf8c12f-39c4-49ee-af08-f8b71d67dea5" providerId="ADAL" clId="{D7C421C4-4C1B-45ED-A77C-9285A4E7B3B3}" dt="2026-09-09T13:47:24.927" v="242" actId="1076"/>
          <ac:picMkLst>
            <pc:docMk/>
            <pc:sldMk cId="1821666191" sldId="301"/>
            <ac:picMk id="14" creationId="{4B1C62EC-8ED0-ED3E-3824-97763F29E65D}"/>
          </ac:picMkLst>
        </pc:picChg>
        <pc:picChg chg="add mod">
          <ac:chgData name="Mr Hall" userId="5bf8c12f-39c4-49ee-af08-f8b71d67dea5" providerId="ADAL" clId="{D7C421C4-4C1B-45ED-A77C-9285A4E7B3B3}" dt="2026-09-09T13:47:58.456" v="246" actId="1076"/>
          <ac:picMkLst>
            <pc:docMk/>
            <pc:sldMk cId="1821666191" sldId="301"/>
            <ac:picMk id="16" creationId="{D9B4B97C-75AD-EC6A-D52E-62BB1B2CC1E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4E6B2D-F6F0-477C-9E36-F0E771E18890}"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B9A294-D618-4152-862F-4F3A7059315F}" type="slidenum">
              <a:rPr lang="en-GB" smtClean="0"/>
              <a:t>‹#›</a:t>
            </a:fld>
            <a:endParaRPr lang="en-GB"/>
          </a:p>
        </p:txBody>
      </p:sp>
    </p:spTree>
    <p:extLst>
      <p:ext uri="{BB962C8B-B14F-4D97-AF65-F5344CB8AC3E}">
        <p14:creationId xmlns:p14="http://schemas.microsoft.com/office/powerpoint/2010/main" val="1632082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B9A294-D618-4152-862F-4F3A7059315F}" type="slidenum">
              <a:rPr lang="en-GB" smtClean="0"/>
              <a:t>2</a:t>
            </a:fld>
            <a:endParaRPr lang="en-GB"/>
          </a:p>
        </p:txBody>
      </p:sp>
    </p:spTree>
    <p:extLst>
      <p:ext uri="{BB962C8B-B14F-4D97-AF65-F5344CB8AC3E}">
        <p14:creationId xmlns:p14="http://schemas.microsoft.com/office/powerpoint/2010/main" val="2938365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a:p>
            <a:endParaRPr lang="en-GB" sz="1100" dirty="0"/>
          </a:p>
        </p:txBody>
      </p:sp>
      <p:sp>
        <p:nvSpPr>
          <p:cNvPr id="4" name="Slide Number Placeholder 3"/>
          <p:cNvSpPr>
            <a:spLocks noGrp="1"/>
          </p:cNvSpPr>
          <p:nvPr>
            <p:ph type="sldNum" sz="quarter" idx="10"/>
          </p:nvPr>
        </p:nvSpPr>
        <p:spPr/>
        <p:txBody>
          <a:bodyPr/>
          <a:lstStyle/>
          <a:p>
            <a:fld id="{07B9A294-D618-4152-862F-4F3A7059315F}" type="slidenum">
              <a:rPr lang="en-GB" smtClean="0"/>
              <a:t>4</a:t>
            </a:fld>
            <a:endParaRPr lang="en-GB"/>
          </a:p>
        </p:txBody>
      </p:sp>
    </p:spTree>
    <p:extLst>
      <p:ext uri="{BB962C8B-B14F-4D97-AF65-F5344CB8AC3E}">
        <p14:creationId xmlns:p14="http://schemas.microsoft.com/office/powerpoint/2010/main" val="460851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B9A294-D618-4152-862F-4F3A7059315F}" type="slidenum">
              <a:rPr lang="en-GB" smtClean="0"/>
              <a:t>22</a:t>
            </a:fld>
            <a:endParaRPr lang="en-GB"/>
          </a:p>
        </p:txBody>
      </p:sp>
    </p:spTree>
    <p:extLst>
      <p:ext uri="{BB962C8B-B14F-4D97-AF65-F5344CB8AC3E}">
        <p14:creationId xmlns:p14="http://schemas.microsoft.com/office/powerpoint/2010/main" val="405815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25C971-6D5E-E282-CEBB-80F78B1928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6A37BF-2511-E79B-5478-71E4297E33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C8C4D1-D5A6-166A-0108-D1603795B7F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61FC2B2-DF0F-075F-1222-A30218CA8463}"/>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7B9A294-D618-4152-862F-4F3A705931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9111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B9A294-D618-4152-862F-4F3A7059315F}" type="slidenum">
              <a:rPr lang="en-GB" smtClean="0"/>
              <a:t>27</a:t>
            </a:fld>
            <a:endParaRPr lang="en-GB"/>
          </a:p>
        </p:txBody>
      </p:sp>
    </p:spTree>
    <p:extLst>
      <p:ext uri="{BB962C8B-B14F-4D97-AF65-F5344CB8AC3E}">
        <p14:creationId xmlns:p14="http://schemas.microsoft.com/office/powerpoint/2010/main" val="1075112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977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2077544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2070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1054991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5B12A2-3077-428C-AF6A-7B8223C918BF}"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4210753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5B12A2-3077-428C-AF6A-7B8223C918BF}"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2947041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Date Placeholder 6"/>
          <p:cNvSpPr>
            <a:spLocks noGrp="1"/>
          </p:cNvSpPr>
          <p:nvPr>
            <p:ph type="dt" sz="half" idx="10"/>
          </p:nvPr>
        </p:nvSpPr>
        <p:spPr/>
        <p:txBody>
          <a:bodyPr/>
          <a:lstStyle/>
          <a:p>
            <a:fld id="{6A5B12A2-3077-428C-AF6A-7B8223C918BF}" type="datetimeFigureOut">
              <a:rPr lang="en-GB" smtClean="0"/>
              <a:t>10/09/2026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631793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BB6BF19-126E-4B85-8F1C-E863E916E571}" type="slidenum">
              <a:rPr lang="en-GB" smtClean="0"/>
              <a:t>‹#›</a:t>
            </a:fld>
            <a:endParaRPr lang="en-GB"/>
          </a:p>
        </p:txBody>
      </p:sp>
    </p:spTree>
    <p:extLst>
      <p:ext uri="{BB962C8B-B14F-4D97-AF65-F5344CB8AC3E}">
        <p14:creationId xmlns:p14="http://schemas.microsoft.com/office/powerpoint/2010/main" val="3177230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841386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39759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342359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A5B12A2-3077-428C-AF6A-7B8223C918BF}" type="datetimeFigureOut">
              <a:rPr lang="en-GB" smtClean="0"/>
              <a:t>10/09/2026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BB6BF19-126E-4B85-8F1C-E863E916E571}"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34775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11200" y="3764837"/>
            <a:ext cx="10885714" cy="580571"/>
          </a:xfrm>
          <a:prstGeom prst="round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41619" y="1320799"/>
            <a:ext cx="4126557" cy="4126557"/>
          </a:xfrm>
          <a:prstGeom prst="rect">
            <a:avLst/>
          </a:prstGeom>
        </p:spPr>
      </p:pic>
      <p:sp>
        <p:nvSpPr>
          <p:cNvPr id="8" name="Rounded Rectangle 7"/>
          <p:cNvSpPr/>
          <p:nvPr/>
        </p:nvSpPr>
        <p:spPr>
          <a:xfrm>
            <a:off x="6372231" y="4353475"/>
            <a:ext cx="4320627" cy="1085813"/>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latin typeface="Poppins" panose="00000500000000000000" pitchFamily="2" charset="0"/>
              <a:cs typeface="Poppins" panose="00000500000000000000" pitchFamily="2" charset="0"/>
            </a:endParaRPr>
          </a:p>
          <a:p>
            <a:pPr algn="ctr"/>
            <a:r>
              <a:rPr lang="en-GB" sz="6000" dirty="0">
                <a:solidFill>
                  <a:schemeClr val="tx1">
                    <a:lumMod val="65000"/>
                    <a:lumOff val="35000"/>
                  </a:schemeClr>
                </a:solidFill>
                <a:latin typeface="Poppins" panose="00000500000000000000" pitchFamily="2" charset="0"/>
                <a:cs typeface="Poppins" panose="00000500000000000000" pitchFamily="2" charset="0"/>
              </a:rPr>
              <a:t>Year 5 </a:t>
            </a:r>
          </a:p>
          <a:p>
            <a:pPr algn="ctr"/>
            <a:endParaRPr lang="en-GB" sz="6000" dirty="0">
              <a:solidFill>
                <a:schemeClr val="tx1"/>
              </a:solidFill>
              <a:latin typeface="Poppins" panose="00000500000000000000" pitchFamily="2" charset="0"/>
              <a:cs typeface="Poppins" panose="00000500000000000000" pitchFamily="2" charset="0"/>
            </a:endParaRPr>
          </a:p>
        </p:txBody>
      </p:sp>
      <p:pic>
        <p:nvPicPr>
          <p:cNvPr id="9" name="Picture 8"/>
          <p:cNvPicPr>
            <a:picLocks noChangeAspect="1"/>
          </p:cNvPicPr>
          <p:nvPr/>
        </p:nvPicPr>
        <p:blipFill>
          <a:blip r:embed="rId3"/>
          <a:stretch>
            <a:fillRect/>
          </a:stretch>
        </p:blipFill>
        <p:spPr>
          <a:xfrm>
            <a:off x="5872214" y="870856"/>
            <a:ext cx="5320661" cy="3017422"/>
          </a:xfrm>
          <a:prstGeom prst="rect">
            <a:avLst/>
          </a:prstGeom>
        </p:spPr>
      </p:pic>
    </p:spTree>
    <p:extLst>
      <p:ext uri="{BB962C8B-B14F-4D97-AF65-F5344CB8AC3E}">
        <p14:creationId xmlns:p14="http://schemas.microsoft.com/office/powerpoint/2010/main" val="323893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66" y="-731176"/>
            <a:ext cx="10058400" cy="1450757"/>
          </a:xfrm>
        </p:spPr>
        <p:txBody>
          <a:bodyPr>
            <a:normAutofit/>
          </a:bodyPr>
          <a:lstStyle/>
          <a:p>
            <a:r>
              <a:rPr lang="en-GB" sz="3600" b="1" dirty="0">
                <a:solidFill>
                  <a:schemeClr val="bg1">
                    <a:lumMod val="50000"/>
                  </a:schemeClr>
                </a:solidFill>
                <a:latin typeface="Poppins" panose="00000500000000000000" pitchFamily="2" charset="0"/>
                <a:cs typeface="Poppins" panose="00000500000000000000" pitchFamily="2" charset="0"/>
              </a:rPr>
              <a:t>The Year 5 Team:</a:t>
            </a:r>
            <a:endParaRPr lang="en-GB" sz="3600" dirty="0">
              <a:solidFill>
                <a:schemeClr val="bg1">
                  <a:lumMod val="50000"/>
                </a:schemeClr>
              </a:solidFill>
              <a:latin typeface="Poppins" panose="00000500000000000000" pitchFamily="2" charset="0"/>
              <a:cs typeface="Poppins" panose="00000500000000000000" pitchFamily="2" charset="0"/>
            </a:endParaRPr>
          </a:p>
        </p:txBody>
      </p:sp>
      <p:sp>
        <p:nvSpPr>
          <p:cNvPr id="6" name="Rounded Rectangle 5"/>
          <p:cNvSpPr/>
          <p:nvPr/>
        </p:nvSpPr>
        <p:spPr>
          <a:xfrm>
            <a:off x="1283752" y="5435315"/>
            <a:ext cx="2849847" cy="796543"/>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b="1" dirty="0">
              <a:solidFill>
                <a:schemeClr val="tx1">
                  <a:lumMod val="65000"/>
                  <a:lumOff val="35000"/>
                </a:schemeClr>
              </a:solidFill>
              <a:latin typeface="Poppins" panose="00000500000000000000" pitchFamily="2" charset="0"/>
              <a:cs typeface="Poppins" panose="00000500000000000000" pitchFamily="2" charset="0"/>
            </a:endParaRPr>
          </a:p>
          <a:p>
            <a:pPr algn="ctr"/>
            <a:r>
              <a:rPr lang="en-GB" sz="2800" b="1" dirty="0">
                <a:solidFill>
                  <a:schemeClr val="tx1">
                    <a:lumMod val="65000"/>
                    <a:lumOff val="35000"/>
                  </a:schemeClr>
                </a:solidFill>
                <a:latin typeface="Poppins" panose="00000500000000000000" pitchFamily="2" charset="0"/>
                <a:cs typeface="Poppins" panose="00000500000000000000" pitchFamily="2" charset="0"/>
              </a:rPr>
              <a:t>Mr Hall</a:t>
            </a:r>
          </a:p>
          <a:p>
            <a:pPr algn="ctr"/>
            <a:endParaRPr lang="en-GB" sz="2800" b="1" dirty="0">
              <a:solidFill>
                <a:schemeClr val="tx1"/>
              </a:solidFill>
              <a:latin typeface="Poppins" panose="00000500000000000000" pitchFamily="2" charset="0"/>
              <a:cs typeface="Poppins" panose="00000500000000000000" pitchFamily="2" charset="0"/>
            </a:endParaRPr>
          </a:p>
        </p:txBody>
      </p:sp>
      <p:sp>
        <p:nvSpPr>
          <p:cNvPr id="8" name="Rectangle 7"/>
          <p:cNvSpPr/>
          <p:nvPr/>
        </p:nvSpPr>
        <p:spPr>
          <a:xfrm>
            <a:off x="928914" y="1132114"/>
            <a:ext cx="10798629" cy="100067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chemeClr val="tx1">
                  <a:lumMod val="65000"/>
                  <a:lumOff val="35000"/>
                </a:schemeClr>
              </a:solidFill>
            </a:endParaRPr>
          </a:p>
        </p:txBody>
      </p:sp>
      <p:sp>
        <p:nvSpPr>
          <p:cNvPr id="9" name="Rounded Rectangle 8"/>
          <p:cNvSpPr/>
          <p:nvPr/>
        </p:nvSpPr>
        <p:spPr>
          <a:xfrm>
            <a:off x="4492282" y="428922"/>
            <a:ext cx="4003126" cy="60050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bg1">
                  <a:lumMod val="50000"/>
                </a:schemeClr>
              </a:solidFill>
              <a:latin typeface="Poppins" panose="00000500000000000000" pitchFamily="2" charset="0"/>
              <a:cs typeface="Poppins" panose="00000500000000000000" pitchFamily="2" charset="0"/>
            </a:endParaRPr>
          </a:p>
          <a:p>
            <a:pPr algn="ctr"/>
            <a:r>
              <a:rPr lang="en-GB" sz="2800" b="1" dirty="0">
                <a:solidFill>
                  <a:schemeClr val="bg1">
                    <a:lumMod val="50000"/>
                  </a:schemeClr>
                </a:solidFill>
                <a:latin typeface="Poppins" panose="00000500000000000000" pitchFamily="2" charset="0"/>
                <a:cs typeface="Poppins" panose="00000500000000000000" pitchFamily="2" charset="0"/>
              </a:rPr>
              <a:t>Class teachers: </a:t>
            </a:r>
          </a:p>
          <a:p>
            <a:pPr algn="ctr"/>
            <a:endParaRPr lang="en-GB" sz="2800" b="1" dirty="0">
              <a:solidFill>
                <a:schemeClr val="tx1"/>
              </a:solidFill>
              <a:latin typeface="Poppins" panose="00000500000000000000" pitchFamily="2" charset="0"/>
              <a:cs typeface="Poppins" panose="00000500000000000000" pitchFamily="2" charset="0"/>
            </a:endParaRPr>
          </a:p>
        </p:txBody>
      </p:sp>
      <p:sp>
        <p:nvSpPr>
          <p:cNvPr id="11" name="Rounded Rectangle 10"/>
          <p:cNvSpPr/>
          <p:nvPr/>
        </p:nvSpPr>
        <p:spPr>
          <a:xfrm>
            <a:off x="1848018" y="1259423"/>
            <a:ext cx="1728706" cy="600501"/>
          </a:xfrm>
          <a:prstGeom prst="roundRect">
            <a:avLst/>
          </a:prstGeom>
          <a:solidFill>
            <a:schemeClr val="bg1">
              <a:lumMod val="8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Poppins" panose="00000500000000000000" pitchFamily="2" charset="0"/>
                <a:cs typeface="Poppins" panose="00000500000000000000" pitchFamily="2" charset="0"/>
              </a:rPr>
              <a:t>5AH</a:t>
            </a:r>
          </a:p>
        </p:txBody>
      </p:sp>
      <p:sp>
        <p:nvSpPr>
          <p:cNvPr id="12" name="Rounded Rectangle 11"/>
          <p:cNvSpPr/>
          <p:nvPr/>
        </p:nvSpPr>
        <p:spPr>
          <a:xfrm>
            <a:off x="6940113" y="5435315"/>
            <a:ext cx="2849847" cy="804535"/>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lumMod val="65000"/>
                    <a:lumOff val="35000"/>
                  </a:schemeClr>
                </a:solidFill>
                <a:latin typeface="Poppins" panose="00000500000000000000" pitchFamily="2" charset="0"/>
                <a:cs typeface="Poppins" panose="00000500000000000000" pitchFamily="2" charset="0"/>
              </a:rPr>
              <a:t>Miss Salter</a:t>
            </a:r>
            <a:endParaRPr lang="en-GB" sz="2800" b="1" dirty="0">
              <a:solidFill>
                <a:schemeClr val="tx1"/>
              </a:solidFill>
              <a:latin typeface="Poppins" panose="00000500000000000000" pitchFamily="2" charset="0"/>
              <a:cs typeface="Poppins" panose="00000500000000000000" pitchFamily="2" charset="0"/>
            </a:endParaRPr>
          </a:p>
        </p:txBody>
      </p:sp>
      <p:sp>
        <p:nvSpPr>
          <p:cNvPr id="14" name="Rounded Rectangle 13"/>
          <p:cNvSpPr/>
          <p:nvPr/>
        </p:nvSpPr>
        <p:spPr>
          <a:xfrm>
            <a:off x="7367590" y="1236833"/>
            <a:ext cx="1728706" cy="600501"/>
          </a:xfrm>
          <a:prstGeom prst="roundRect">
            <a:avLst/>
          </a:prstGeom>
          <a:solidFill>
            <a:schemeClr val="bg1">
              <a:lumMod val="8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Poppins" panose="00000500000000000000" pitchFamily="2" charset="0"/>
                <a:cs typeface="Poppins" panose="00000500000000000000" pitchFamily="2" charset="0"/>
              </a:rPr>
              <a:t>5CS</a:t>
            </a:r>
          </a:p>
        </p:txBody>
      </p:sp>
      <p:pic>
        <p:nvPicPr>
          <p:cNvPr id="15" name="Picture 14">
            <a:extLst>
              <a:ext uri="{FF2B5EF4-FFF2-40B4-BE49-F238E27FC236}">
                <a16:creationId xmlns:a16="http://schemas.microsoft.com/office/drawing/2014/main" id="{2E359D29-21E3-43CB-B33D-BB7F4C32048B}"/>
              </a:ext>
            </a:extLst>
          </p:cNvPr>
          <p:cNvPicPr>
            <a:picLocks noChangeAspect="1"/>
          </p:cNvPicPr>
          <p:nvPr/>
        </p:nvPicPr>
        <p:blipFill>
          <a:blip r:embed="rId3"/>
          <a:stretch>
            <a:fillRect/>
          </a:stretch>
        </p:blipFill>
        <p:spPr>
          <a:xfrm>
            <a:off x="6841761" y="2105194"/>
            <a:ext cx="3046550" cy="3186728"/>
          </a:xfrm>
          <a:prstGeom prst="rect">
            <a:avLst/>
          </a:prstGeom>
        </p:spPr>
      </p:pic>
      <p:pic>
        <p:nvPicPr>
          <p:cNvPr id="4" name="Picture 3">
            <a:extLst>
              <a:ext uri="{FF2B5EF4-FFF2-40B4-BE49-F238E27FC236}">
                <a16:creationId xmlns:a16="http://schemas.microsoft.com/office/drawing/2014/main" id="{270A3599-BC70-F18B-E3AB-38465D644BAF}"/>
              </a:ext>
            </a:extLst>
          </p:cNvPr>
          <p:cNvPicPr>
            <a:picLocks noChangeAspect="1"/>
          </p:cNvPicPr>
          <p:nvPr/>
        </p:nvPicPr>
        <p:blipFill>
          <a:blip r:embed="rId4"/>
          <a:stretch>
            <a:fillRect/>
          </a:stretch>
        </p:blipFill>
        <p:spPr>
          <a:xfrm>
            <a:off x="1592403" y="1940786"/>
            <a:ext cx="2232544" cy="3351136"/>
          </a:xfrm>
          <a:prstGeom prst="rect">
            <a:avLst/>
          </a:prstGeom>
        </p:spPr>
      </p:pic>
    </p:spTree>
    <p:extLst>
      <p:ext uri="{BB962C8B-B14F-4D97-AF65-F5344CB8AC3E}">
        <p14:creationId xmlns:p14="http://schemas.microsoft.com/office/powerpoint/2010/main" val="1130008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66" y="-731176"/>
            <a:ext cx="10058400" cy="1450757"/>
          </a:xfrm>
        </p:spPr>
        <p:txBody>
          <a:bodyPr>
            <a:normAutofit/>
          </a:bodyPr>
          <a:lstStyle/>
          <a:p>
            <a:r>
              <a:rPr lang="en-GB" sz="3600" b="1" dirty="0">
                <a:solidFill>
                  <a:schemeClr val="bg1">
                    <a:lumMod val="50000"/>
                  </a:schemeClr>
                </a:solidFill>
                <a:latin typeface="Poppins" panose="00000500000000000000" pitchFamily="2" charset="0"/>
                <a:cs typeface="Poppins" panose="00000500000000000000" pitchFamily="2" charset="0"/>
              </a:rPr>
              <a:t>The Year 5 Team:</a:t>
            </a:r>
            <a:endParaRPr lang="en-GB" sz="3600" dirty="0">
              <a:solidFill>
                <a:schemeClr val="bg1">
                  <a:lumMod val="50000"/>
                </a:schemeClr>
              </a:solidFill>
              <a:latin typeface="Poppins" panose="00000500000000000000" pitchFamily="2" charset="0"/>
              <a:cs typeface="Poppins" panose="00000500000000000000" pitchFamily="2" charset="0"/>
            </a:endParaRPr>
          </a:p>
        </p:txBody>
      </p:sp>
      <p:sp>
        <p:nvSpPr>
          <p:cNvPr id="8" name="Rectangle 7"/>
          <p:cNvSpPr/>
          <p:nvPr/>
        </p:nvSpPr>
        <p:spPr>
          <a:xfrm>
            <a:off x="1051545" y="2003995"/>
            <a:ext cx="10798629" cy="100067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Rounded Rectangle 8"/>
          <p:cNvSpPr/>
          <p:nvPr/>
        </p:nvSpPr>
        <p:spPr>
          <a:xfrm>
            <a:off x="932077" y="934555"/>
            <a:ext cx="4367089" cy="60050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bg1">
                  <a:lumMod val="50000"/>
                </a:schemeClr>
              </a:solidFill>
              <a:latin typeface="Poppins" panose="00000500000000000000" pitchFamily="2" charset="0"/>
              <a:cs typeface="Poppins" panose="00000500000000000000" pitchFamily="2" charset="0"/>
            </a:endParaRPr>
          </a:p>
          <a:p>
            <a:pPr algn="ctr"/>
            <a:r>
              <a:rPr lang="en-GB" sz="2800" b="1" dirty="0">
                <a:solidFill>
                  <a:schemeClr val="bg1">
                    <a:lumMod val="50000"/>
                  </a:schemeClr>
                </a:solidFill>
                <a:latin typeface="Poppins" panose="00000500000000000000" pitchFamily="2" charset="0"/>
                <a:cs typeface="Poppins" panose="00000500000000000000" pitchFamily="2" charset="0"/>
              </a:rPr>
              <a:t>Teaching Assistants:</a:t>
            </a:r>
          </a:p>
          <a:p>
            <a:pPr algn="ctr"/>
            <a:endParaRPr lang="en-GB" sz="2800" b="1" dirty="0">
              <a:solidFill>
                <a:schemeClr val="tx1">
                  <a:lumMod val="65000"/>
                  <a:lumOff val="35000"/>
                </a:schemeClr>
              </a:solidFill>
              <a:latin typeface="Poppins" panose="00000500000000000000" pitchFamily="2" charset="0"/>
              <a:cs typeface="Poppins" panose="00000500000000000000" pitchFamily="2" charset="0"/>
            </a:endParaRPr>
          </a:p>
        </p:txBody>
      </p:sp>
      <p:pic>
        <p:nvPicPr>
          <p:cNvPr id="5" name="Picture 4">
            <a:extLst>
              <a:ext uri="{FF2B5EF4-FFF2-40B4-BE49-F238E27FC236}">
                <a16:creationId xmlns:a16="http://schemas.microsoft.com/office/drawing/2014/main" id="{027CDCF3-39F3-339F-2107-7D3D68B57527}"/>
              </a:ext>
            </a:extLst>
          </p:cNvPr>
          <p:cNvPicPr>
            <a:picLocks noChangeAspect="1"/>
          </p:cNvPicPr>
          <p:nvPr/>
        </p:nvPicPr>
        <p:blipFill>
          <a:blip r:embed="rId2"/>
          <a:stretch>
            <a:fillRect/>
          </a:stretch>
        </p:blipFill>
        <p:spPr>
          <a:xfrm>
            <a:off x="2592072" y="2132915"/>
            <a:ext cx="6592220" cy="3610479"/>
          </a:xfrm>
          <a:prstGeom prst="rect">
            <a:avLst/>
          </a:prstGeom>
        </p:spPr>
      </p:pic>
    </p:spTree>
    <p:extLst>
      <p:ext uri="{BB962C8B-B14F-4D97-AF65-F5344CB8AC3E}">
        <p14:creationId xmlns:p14="http://schemas.microsoft.com/office/powerpoint/2010/main" val="3515145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78" y="268674"/>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Vision and Values:</a:t>
            </a:r>
          </a:p>
        </p:txBody>
      </p:sp>
      <p:pic>
        <p:nvPicPr>
          <p:cNvPr id="4" name="Picture 3"/>
          <p:cNvPicPr>
            <a:picLocks noChangeAspect="1"/>
          </p:cNvPicPr>
          <p:nvPr/>
        </p:nvPicPr>
        <p:blipFill>
          <a:blip r:embed="rId3"/>
          <a:stretch>
            <a:fillRect/>
          </a:stretch>
        </p:blipFill>
        <p:spPr>
          <a:xfrm>
            <a:off x="370038" y="4352509"/>
            <a:ext cx="11512883" cy="1773998"/>
          </a:xfrm>
          <a:prstGeom prst="rect">
            <a:avLst/>
          </a:prstGeom>
        </p:spPr>
      </p:pic>
      <p:pic>
        <p:nvPicPr>
          <p:cNvPr id="5" name="Picture 4"/>
          <p:cNvPicPr>
            <a:picLocks noChangeAspect="1"/>
          </p:cNvPicPr>
          <p:nvPr/>
        </p:nvPicPr>
        <p:blipFill>
          <a:blip r:embed="rId4"/>
          <a:stretch>
            <a:fillRect/>
          </a:stretch>
        </p:blipFill>
        <p:spPr>
          <a:xfrm>
            <a:off x="4741963" y="1881470"/>
            <a:ext cx="2769031" cy="2309000"/>
          </a:xfrm>
          <a:prstGeom prst="rect">
            <a:avLst/>
          </a:prstGeom>
        </p:spPr>
      </p:pic>
    </p:spTree>
    <p:extLst>
      <p:ext uri="{BB962C8B-B14F-4D97-AF65-F5344CB8AC3E}">
        <p14:creationId xmlns:p14="http://schemas.microsoft.com/office/powerpoint/2010/main" val="2108743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368" y="-102072"/>
            <a:ext cx="10058400" cy="1450757"/>
          </a:xfrm>
        </p:spPr>
        <p:txBody>
          <a:bodyPr>
            <a:normAutofit fontScale="90000"/>
          </a:bodyPr>
          <a:lstStyle/>
          <a:p>
            <a:r>
              <a:rPr lang="en-GB" b="1" dirty="0">
                <a:solidFill>
                  <a:schemeClr val="bg1">
                    <a:lumMod val="50000"/>
                  </a:schemeClr>
                </a:solidFill>
                <a:latin typeface="Poppins" panose="00000500000000000000" pitchFamily="2" charset="0"/>
                <a:cs typeface="Poppins" panose="00000500000000000000" pitchFamily="2" charset="0"/>
              </a:rPr>
              <a:t>What does my child need to bring?</a:t>
            </a:r>
            <a:br>
              <a:rPr lang="en-GB" b="1" dirty="0">
                <a:solidFill>
                  <a:schemeClr val="bg1">
                    <a:lumMod val="50000"/>
                  </a:schemeClr>
                </a:solidFill>
                <a:latin typeface="Poppins" panose="00000500000000000000" pitchFamily="2" charset="0"/>
                <a:cs typeface="Poppins" panose="00000500000000000000" pitchFamily="2" charset="0"/>
              </a:rPr>
            </a:br>
            <a:endParaRPr lang="en-GB" dirty="0">
              <a:solidFill>
                <a:schemeClr val="bg1">
                  <a:lumMod val="50000"/>
                </a:schemeClr>
              </a:solidFill>
              <a:latin typeface="Poppins" panose="00000500000000000000" pitchFamily="2" charset="0"/>
              <a:cs typeface="Poppins" panose="00000500000000000000" pitchFamily="2" charset="0"/>
            </a:endParaRPr>
          </a:p>
        </p:txBody>
      </p:sp>
      <p:sp>
        <p:nvSpPr>
          <p:cNvPr id="3" name="Content Placeholder 2"/>
          <p:cNvSpPr>
            <a:spLocks noGrp="1"/>
          </p:cNvSpPr>
          <p:nvPr>
            <p:ph idx="1"/>
          </p:nvPr>
        </p:nvSpPr>
        <p:spPr>
          <a:xfrm>
            <a:off x="274848" y="1871460"/>
            <a:ext cx="11043920" cy="4397730"/>
          </a:xfrm>
        </p:spPr>
        <p:txBody>
          <a:bodyPr>
            <a:normAutofit fontScale="92500" lnSpcReduction="10000"/>
          </a:bodyPr>
          <a:lstStyle/>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All stationery your child requires will be provided by the school (</a:t>
            </a:r>
            <a:r>
              <a:rPr lang="en-GB" sz="2800" u="sng" dirty="0">
                <a:solidFill>
                  <a:schemeClr val="bg1">
                    <a:lumMod val="50000"/>
                  </a:schemeClr>
                </a:solidFill>
                <a:latin typeface="Poppins" panose="00000500000000000000" pitchFamily="2" charset="0"/>
                <a:cs typeface="Poppins" panose="00000500000000000000" pitchFamily="2" charset="0"/>
              </a:rPr>
              <a:t>pens</a:t>
            </a:r>
            <a:r>
              <a:rPr lang="en-GB" sz="2800" dirty="0">
                <a:solidFill>
                  <a:schemeClr val="bg1">
                    <a:lumMod val="50000"/>
                  </a:schemeClr>
                </a:solidFill>
                <a:latin typeface="Poppins" panose="00000500000000000000" pitchFamily="2" charset="0"/>
                <a:cs typeface="Poppins" panose="00000500000000000000" pitchFamily="2" charset="0"/>
              </a:rPr>
              <a:t>, no pencil cases)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School planner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Reading book – home or school</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Water bottle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Optional morning snack (fruit/veg)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Waterproof coat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Trainers (for break / lunchtime football) </a:t>
            </a:r>
          </a:p>
          <a:p>
            <a:pPr marL="0" indent="0">
              <a:buNone/>
            </a:pPr>
            <a:r>
              <a:rPr lang="en-GB" sz="2800" b="1" i="1" dirty="0">
                <a:solidFill>
                  <a:schemeClr val="bg1">
                    <a:lumMod val="50000"/>
                  </a:schemeClr>
                </a:solidFill>
                <a:latin typeface="Poppins" panose="00000500000000000000" pitchFamily="2" charset="0"/>
                <a:cs typeface="Poppins" panose="00000500000000000000" pitchFamily="2" charset="0"/>
              </a:rPr>
              <a:t>*Please ensure all items are named – thank you!</a:t>
            </a:r>
            <a:endParaRPr lang="en-GB" b="1" i="1" dirty="0">
              <a:solidFill>
                <a:schemeClr val="bg1">
                  <a:lumMod val="50000"/>
                </a:schemeClr>
              </a:solidFill>
            </a:endParaRPr>
          </a:p>
        </p:txBody>
      </p:sp>
      <p:pic>
        <p:nvPicPr>
          <p:cNvPr id="1026" name="Picture 2" descr="83 Reusable Water Bottle Clip Art Illustrations &amp; Clip Art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1331" y="265154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7849533" y="2984720"/>
            <a:ext cx="1456196" cy="1809945"/>
          </a:xfrm>
          <a:prstGeom prst="rect">
            <a:avLst/>
          </a:prstGeom>
        </p:spPr>
      </p:pic>
      <p:pic>
        <p:nvPicPr>
          <p:cNvPr id="5" name="Picture 4"/>
          <p:cNvPicPr>
            <a:picLocks noChangeAspect="1"/>
          </p:cNvPicPr>
          <p:nvPr/>
        </p:nvPicPr>
        <p:blipFill>
          <a:blip r:embed="rId4"/>
          <a:stretch>
            <a:fillRect/>
          </a:stretch>
        </p:blipFill>
        <p:spPr>
          <a:xfrm>
            <a:off x="9741331" y="5081048"/>
            <a:ext cx="1518108" cy="879988"/>
          </a:xfrm>
          <a:prstGeom prst="rect">
            <a:avLst/>
          </a:prstGeom>
        </p:spPr>
      </p:pic>
    </p:spTree>
    <p:extLst>
      <p:ext uri="{BB962C8B-B14F-4D97-AF65-F5344CB8AC3E}">
        <p14:creationId xmlns:p14="http://schemas.microsoft.com/office/powerpoint/2010/main" val="302115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670" y="-340872"/>
            <a:ext cx="10058400" cy="1450757"/>
          </a:xfrm>
        </p:spPr>
        <p:txBody>
          <a:bodyPr/>
          <a:lstStyle/>
          <a:p>
            <a:r>
              <a:rPr lang="en-GB" b="1" dirty="0">
                <a:solidFill>
                  <a:schemeClr val="bg1">
                    <a:lumMod val="50000"/>
                  </a:schemeClr>
                </a:solidFill>
                <a:latin typeface="Poppins" panose="00000500000000000000" pitchFamily="2" charset="0"/>
                <a:cs typeface="Poppins" panose="00000500000000000000" pitchFamily="2" charset="0"/>
              </a:rPr>
              <a:t>School uniform:</a:t>
            </a:r>
            <a:endParaRPr lang="en-GB" dirty="0">
              <a:solidFill>
                <a:schemeClr val="bg1">
                  <a:lumMod val="50000"/>
                </a:schemeClr>
              </a:solidFill>
              <a:latin typeface="Poppins" panose="00000500000000000000" pitchFamily="2" charset="0"/>
              <a:cs typeface="Poppins" panose="00000500000000000000" pitchFamily="2" charset="0"/>
            </a:endParaRPr>
          </a:p>
        </p:txBody>
      </p:sp>
      <p:sp>
        <p:nvSpPr>
          <p:cNvPr id="4" name="Content Placeholder 2"/>
          <p:cNvSpPr txBox="1">
            <a:spLocks/>
          </p:cNvSpPr>
          <p:nvPr/>
        </p:nvSpPr>
        <p:spPr>
          <a:xfrm>
            <a:off x="958501" y="1845734"/>
            <a:ext cx="6798736" cy="3444997"/>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v"/>
            </a:pPr>
            <a:endParaRPr lang="en-GB" dirty="0"/>
          </a:p>
        </p:txBody>
      </p:sp>
      <p:sp>
        <p:nvSpPr>
          <p:cNvPr id="6" name="Rectangle 5"/>
          <p:cNvSpPr/>
          <p:nvPr/>
        </p:nvSpPr>
        <p:spPr>
          <a:xfrm>
            <a:off x="22936" y="1224608"/>
            <a:ext cx="12169064" cy="4939814"/>
          </a:xfrm>
          <a:prstGeom prst="rect">
            <a:avLst/>
          </a:prstGeom>
          <a:solidFill>
            <a:schemeClr val="bg1"/>
          </a:solidFill>
          <a:ln>
            <a:noFill/>
          </a:ln>
        </p:spPr>
        <p:txBody>
          <a:bodyPr wrap="square">
            <a:spAutoFit/>
          </a:bodyPr>
          <a:lstStyle/>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Yellow polo shirt with school logo and grey V-neck jumper or cardigan</a:t>
            </a:r>
          </a:p>
          <a:p>
            <a:endParaRPr lang="en-GB" sz="2100"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Black trousers or shorts  / black knee-length skirt or pinafore  / yellow &amp; white checked summer dress </a:t>
            </a:r>
          </a:p>
          <a:p>
            <a:endParaRPr lang="en-GB" sz="2100"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Black socks (ankle or knee length) or black tights   </a:t>
            </a:r>
          </a:p>
          <a:p>
            <a:r>
              <a:rPr lang="en-GB" sz="2100" i="1" dirty="0">
                <a:solidFill>
                  <a:schemeClr val="bg1">
                    <a:lumMod val="50000"/>
                  </a:schemeClr>
                </a:solidFill>
                <a:latin typeface="Poppins" panose="00000500000000000000" pitchFamily="2" charset="0"/>
                <a:cs typeface="Poppins" panose="00000500000000000000" pitchFamily="2" charset="0"/>
              </a:rPr>
              <a:t>White socks with summer dresses only please</a:t>
            </a:r>
          </a:p>
          <a:p>
            <a:endParaRPr lang="en-GB" sz="2100" i="1"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Black formal leather or leather-look school shoes </a:t>
            </a:r>
          </a:p>
          <a:p>
            <a:pPr marL="342900" indent="-342900">
              <a:buFont typeface="Wingdings" panose="05000000000000000000" pitchFamily="2" charset="2"/>
              <a:buChar char="§"/>
            </a:pPr>
            <a:endParaRPr lang="en-GB" sz="2100"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All hair at or below shoulder length must be tied back at all times</a:t>
            </a:r>
          </a:p>
          <a:p>
            <a:r>
              <a:rPr lang="en-GB" sz="2100" dirty="0">
                <a:solidFill>
                  <a:schemeClr val="bg1">
                    <a:lumMod val="50000"/>
                  </a:schemeClr>
                </a:solidFill>
                <a:latin typeface="Poppins" panose="00000500000000000000" pitchFamily="2" charset="0"/>
                <a:cs typeface="Poppins" panose="00000500000000000000" pitchFamily="2" charset="0"/>
              </a:rPr>
              <a:t>    Hair should be off the face, clipped back and not obscuring sight.</a:t>
            </a:r>
          </a:p>
          <a:p>
            <a:pPr marL="342900" indent="-342900">
              <a:buFont typeface="Wingdings" panose="05000000000000000000" pitchFamily="2" charset="2"/>
              <a:buChar char="§"/>
            </a:pPr>
            <a:endParaRPr lang="en-GB" sz="2100"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Hair ties should be in appropriate colours and styles suitable to blend with school uniform (yellow/white bands)</a:t>
            </a:r>
          </a:p>
        </p:txBody>
      </p:sp>
    </p:spTree>
    <p:extLst>
      <p:ext uri="{BB962C8B-B14F-4D97-AF65-F5344CB8AC3E}">
        <p14:creationId xmlns:p14="http://schemas.microsoft.com/office/powerpoint/2010/main" val="2108525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5411" y="206658"/>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P.E Kit:</a:t>
            </a:r>
            <a:endParaRPr lang="en-GB" dirty="0">
              <a:solidFill>
                <a:schemeClr val="tx1">
                  <a:lumMod val="50000"/>
                  <a:lumOff val="50000"/>
                </a:schemeClr>
              </a:solidFill>
              <a:latin typeface="Poppins" panose="00000500000000000000" pitchFamily="2" charset="0"/>
              <a:cs typeface="Poppins" panose="00000500000000000000" pitchFamily="2" charset="0"/>
            </a:endParaRPr>
          </a:p>
        </p:txBody>
      </p:sp>
      <p:sp>
        <p:nvSpPr>
          <p:cNvPr id="4" name="Content Placeholder 2"/>
          <p:cNvSpPr txBox="1">
            <a:spLocks/>
          </p:cNvSpPr>
          <p:nvPr/>
        </p:nvSpPr>
        <p:spPr>
          <a:xfrm>
            <a:off x="376519" y="1845733"/>
            <a:ext cx="11241740" cy="4447491"/>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v"/>
            </a:pPr>
            <a:endParaRPr lang="en-GB" sz="3200" dirty="0"/>
          </a:p>
        </p:txBody>
      </p:sp>
      <p:sp>
        <p:nvSpPr>
          <p:cNvPr id="3" name="Rectangle 2"/>
          <p:cNvSpPr/>
          <p:nvPr/>
        </p:nvSpPr>
        <p:spPr>
          <a:xfrm>
            <a:off x="376517" y="1761250"/>
            <a:ext cx="11636187" cy="3416320"/>
          </a:xfrm>
          <a:prstGeom prst="rect">
            <a:avLst/>
          </a:prstGeom>
        </p:spPr>
        <p:txBody>
          <a:bodyPr wrap="square">
            <a:spAutoFit/>
          </a:bodyPr>
          <a:lstStyle/>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Emerald green short-sleeved polo shirt with logo</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Plain black shorts </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Short black socks</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Plain black tracksuit for winter</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Trainers only to be worn on P.E. days but should be in school for break/lunchtime football.</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Earrings must be removed &amp; hair tied back and off the face</a:t>
            </a:r>
          </a:p>
          <a:p>
            <a:r>
              <a:rPr lang="en-GB" sz="2400" b="1" i="1" dirty="0">
                <a:solidFill>
                  <a:schemeClr val="tx1">
                    <a:lumMod val="50000"/>
                    <a:lumOff val="50000"/>
                  </a:schemeClr>
                </a:solidFill>
                <a:latin typeface="Poppins" panose="00000500000000000000" pitchFamily="2" charset="0"/>
                <a:cs typeface="Poppins" panose="00000500000000000000" pitchFamily="2" charset="0"/>
              </a:rPr>
              <a:t>     No gym/cycling shorts or leggings please</a:t>
            </a:r>
          </a:p>
          <a:p>
            <a:endParaRPr lang="en-GB" sz="2400" dirty="0">
              <a:latin typeface="Poppins" panose="00000500000000000000" pitchFamily="2" charset="0"/>
              <a:cs typeface="Poppins" panose="00000500000000000000" pitchFamily="2" charset="0"/>
            </a:endParaRPr>
          </a:p>
        </p:txBody>
      </p:sp>
      <p:pic>
        <p:nvPicPr>
          <p:cNvPr id="7" name="Picture 6"/>
          <p:cNvPicPr>
            <a:picLocks noChangeAspect="1"/>
          </p:cNvPicPr>
          <p:nvPr/>
        </p:nvPicPr>
        <p:blipFill>
          <a:blip r:embed="rId2"/>
          <a:stretch>
            <a:fillRect/>
          </a:stretch>
        </p:blipFill>
        <p:spPr>
          <a:xfrm>
            <a:off x="6347012" y="0"/>
            <a:ext cx="5495364" cy="1707848"/>
          </a:xfrm>
          <a:prstGeom prst="rect">
            <a:avLst/>
          </a:prstGeom>
        </p:spPr>
      </p:pic>
      <p:pic>
        <p:nvPicPr>
          <p:cNvPr id="8" name="Picture 7"/>
          <p:cNvPicPr>
            <a:picLocks noChangeAspect="1"/>
          </p:cNvPicPr>
          <p:nvPr/>
        </p:nvPicPr>
        <p:blipFill>
          <a:blip r:embed="rId3"/>
          <a:stretch>
            <a:fillRect/>
          </a:stretch>
        </p:blipFill>
        <p:spPr>
          <a:xfrm>
            <a:off x="628371" y="4952167"/>
            <a:ext cx="6166877" cy="1103990"/>
          </a:xfrm>
          <a:prstGeom prst="rect">
            <a:avLst/>
          </a:prstGeom>
        </p:spPr>
      </p:pic>
    </p:spTree>
    <p:extLst>
      <p:ext uri="{BB962C8B-B14F-4D97-AF65-F5344CB8AC3E}">
        <p14:creationId xmlns:p14="http://schemas.microsoft.com/office/powerpoint/2010/main" val="1258334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74844"/>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Our Curriculum Intent:</a:t>
            </a:r>
          </a:p>
        </p:txBody>
      </p:sp>
      <p:sp>
        <p:nvSpPr>
          <p:cNvPr id="3" name="Content Placeholder 2"/>
          <p:cNvSpPr>
            <a:spLocks noGrp="1"/>
          </p:cNvSpPr>
          <p:nvPr>
            <p:ph idx="1"/>
          </p:nvPr>
        </p:nvSpPr>
        <p:spPr>
          <a:xfrm>
            <a:off x="152400" y="1405467"/>
            <a:ext cx="9262533" cy="4859866"/>
          </a:xfrm>
        </p:spPr>
        <p:txBody>
          <a:bodyPr>
            <a:noAutofit/>
          </a:bodyPr>
          <a:lstStyle/>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We deliver a broad and balanced curriculum to develop a life-long love of learning. Our curriculum underpins our school vision statement of </a:t>
            </a:r>
            <a:r>
              <a:rPr lang="en-GB" sz="2400" b="1" dirty="0">
                <a:solidFill>
                  <a:schemeClr val="bg1">
                    <a:lumMod val="50000"/>
                  </a:schemeClr>
                </a:solidFill>
                <a:latin typeface="Poppins" panose="00000500000000000000" pitchFamily="2" charset="0"/>
                <a:cs typeface="Poppins" panose="00000500000000000000" pitchFamily="2" charset="0"/>
              </a:rPr>
              <a:t>‘</a:t>
            </a:r>
            <a:r>
              <a:rPr lang="en-GB" sz="2400" b="1" i="1" dirty="0">
                <a:solidFill>
                  <a:schemeClr val="bg1">
                    <a:lumMod val="50000"/>
                  </a:schemeClr>
                </a:solidFill>
                <a:latin typeface="Poppins" panose="00000500000000000000" pitchFamily="2" charset="0"/>
                <a:cs typeface="Poppins" panose="00000500000000000000" pitchFamily="2" charset="0"/>
              </a:rPr>
              <a:t>flourishing together’</a:t>
            </a:r>
            <a:r>
              <a:rPr lang="en-GB" sz="2400" b="1" dirty="0">
                <a:solidFill>
                  <a:schemeClr val="bg1">
                    <a:lumMod val="50000"/>
                  </a:schemeClr>
                </a:solidFill>
                <a:latin typeface="Poppins" panose="00000500000000000000" pitchFamily="2" charset="0"/>
                <a:cs typeface="Poppins" panose="00000500000000000000" pitchFamily="2" charset="0"/>
              </a:rPr>
              <a:t> </a:t>
            </a:r>
            <a:r>
              <a:rPr lang="en-GB" sz="2400" dirty="0">
                <a:solidFill>
                  <a:schemeClr val="bg1">
                    <a:lumMod val="50000"/>
                  </a:schemeClr>
                </a:solidFill>
                <a:latin typeface="Poppins" panose="00000500000000000000" pitchFamily="2" charset="0"/>
                <a:cs typeface="Poppins" panose="00000500000000000000" pitchFamily="2" charset="0"/>
              </a:rPr>
              <a:t>as it is ambitious for all.  </a:t>
            </a: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p:txBody>
      </p:sp>
      <p:pic>
        <p:nvPicPr>
          <p:cNvPr id="7" name="Picture 6"/>
          <p:cNvPicPr>
            <a:picLocks noChangeAspect="1"/>
          </p:cNvPicPr>
          <p:nvPr/>
        </p:nvPicPr>
        <p:blipFill rotWithShape="1">
          <a:blip r:embed="rId2"/>
          <a:srcRect l="17593" r="16574"/>
          <a:stretch/>
        </p:blipFill>
        <p:spPr>
          <a:xfrm>
            <a:off x="9262533" y="174844"/>
            <a:ext cx="2929467" cy="3093352"/>
          </a:xfrm>
          <a:prstGeom prst="rect">
            <a:avLst/>
          </a:prstGeom>
          <a:ln>
            <a:noFill/>
          </a:ln>
          <a:effectLst>
            <a:softEdge rad="112500"/>
          </a:effectLst>
        </p:spPr>
      </p:pic>
      <p:sp>
        <p:nvSpPr>
          <p:cNvPr id="8" name="Rectangle 7"/>
          <p:cNvSpPr/>
          <p:nvPr/>
        </p:nvSpPr>
        <p:spPr>
          <a:xfrm>
            <a:off x="0" y="3418631"/>
            <a:ext cx="12056533" cy="2985433"/>
          </a:xfrm>
          <a:prstGeom prst="rect">
            <a:avLst/>
          </a:prstGeom>
        </p:spPr>
        <p:txBody>
          <a:bodyPr wrap="square">
            <a:spAutoFit/>
          </a:bodyPr>
          <a:lstStyle/>
          <a:p>
            <a:r>
              <a:rPr lang="en-GB" sz="2400" dirty="0">
                <a:solidFill>
                  <a:schemeClr val="bg1">
                    <a:lumMod val="50000"/>
                  </a:schemeClr>
                </a:solidFill>
                <a:latin typeface="Poppins" panose="00000500000000000000" pitchFamily="2" charset="0"/>
                <a:cs typeface="Poppins" panose="00000500000000000000" pitchFamily="2" charset="0"/>
              </a:rPr>
              <a:t>Children will journey through St Mark’s with their passion for learning ignited and with their self-belief and wellbeing nurtured.</a:t>
            </a:r>
          </a:p>
          <a:p>
            <a:endParaRPr lang="en-GB" sz="2400" dirty="0">
              <a:solidFill>
                <a:schemeClr val="bg1">
                  <a:lumMod val="50000"/>
                </a:schemeClr>
              </a:solidFill>
              <a:latin typeface="Poppins" panose="00000500000000000000" pitchFamily="2" charset="0"/>
              <a:cs typeface="Poppins" panose="00000500000000000000" pitchFamily="2" charset="0"/>
            </a:endParaRPr>
          </a:p>
          <a:p>
            <a:r>
              <a:rPr lang="en-GB" sz="2400" dirty="0">
                <a:solidFill>
                  <a:schemeClr val="bg1">
                    <a:lumMod val="50000"/>
                  </a:schemeClr>
                </a:solidFill>
                <a:latin typeface="Poppins" panose="00000500000000000000" pitchFamily="2" charset="0"/>
                <a:cs typeface="Poppins" panose="00000500000000000000" pitchFamily="2" charset="0"/>
              </a:rPr>
              <a:t>Every child will have the opportunity to flourish and will leave us prepared for a future of possibilities. Our curriculum responds to the needs of our children and enables them to shine academically and flourish socially, emotionally, morally and culturally whilst </a:t>
            </a:r>
            <a:r>
              <a:rPr lang="en-GB" sz="2400" b="1" i="1" dirty="0">
                <a:solidFill>
                  <a:schemeClr val="bg1">
                    <a:lumMod val="50000"/>
                  </a:schemeClr>
                </a:solidFill>
                <a:latin typeface="Poppins" panose="00000500000000000000" pitchFamily="2" charset="0"/>
                <a:cs typeface="Poppins" panose="00000500000000000000" pitchFamily="2" charset="0"/>
              </a:rPr>
              <a:t>‘loving God’</a:t>
            </a:r>
            <a:r>
              <a:rPr lang="en-GB" sz="2400" dirty="0">
                <a:solidFill>
                  <a:schemeClr val="bg1">
                    <a:lumMod val="50000"/>
                  </a:schemeClr>
                </a:solidFill>
                <a:latin typeface="Poppins" panose="00000500000000000000" pitchFamily="2" charset="0"/>
                <a:cs typeface="Poppins" panose="00000500000000000000" pitchFamily="2" charset="0"/>
              </a:rPr>
              <a:t> and</a:t>
            </a:r>
            <a:r>
              <a:rPr lang="en-GB" sz="2400" b="1" dirty="0">
                <a:solidFill>
                  <a:schemeClr val="bg1">
                    <a:lumMod val="50000"/>
                  </a:schemeClr>
                </a:solidFill>
                <a:latin typeface="Poppins" panose="00000500000000000000" pitchFamily="2" charset="0"/>
                <a:cs typeface="Poppins" panose="00000500000000000000" pitchFamily="2" charset="0"/>
              </a:rPr>
              <a:t> ‘</a:t>
            </a:r>
            <a:r>
              <a:rPr lang="en-GB" sz="2400" b="1" i="1" dirty="0">
                <a:solidFill>
                  <a:schemeClr val="bg1">
                    <a:lumMod val="50000"/>
                  </a:schemeClr>
                </a:solidFill>
                <a:latin typeface="Poppins" panose="00000500000000000000" pitchFamily="2" charset="0"/>
                <a:cs typeface="Poppins" panose="00000500000000000000" pitchFamily="2" charset="0"/>
              </a:rPr>
              <a:t>serving others’.</a:t>
            </a:r>
            <a:r>
              <a:rPr lang="en-GB" sz="2400" b="1" dirty="0">
                <a:solidFill>
                  <a:schemeClr val="bg1">
                    <a:lumMod val="50000"/>
                  </a:schemeClr>
                </a:solidFill>
                <a:latin typeface="Poppins" panose="00000500000000000000" pitchFamily="2" charset="0"/>
                <a:cs typeface="Poppins" panose="00000500000000000000" pitchFamily="2" charset="0"/>
              </a:rPr>
              <a:t> </a:t>
            </a:r>
            <a:r>
              <a:rPr lang="en-GB" sz="2400" dirty="0">
                <a:solidFill>
                  <a:schemeClr val="bg1">
                    <a:lumMod val="50000"/>
                  </a:schemeClr>
                </a:solidFill>
                <a:latin typeface="Poppins" panose="00000500000000000000" pitchFamily="2" charset="0"/>
                <a:cs typeface="Poppins" panose="00000500000000000000" pitchFamily="2" charset="0"/>
              </a:rPr>
              <a:t>  </a:t>
            </a:r>
          </a:p>
          <a:p>
            <a:pPr algn="ctr"/>
            <a:endParaRPr lang="en-GB" sz="2000" dirty="0">
              <a:solidFill>
                <a:schemeClr val="bg1">
                  <a:lumMod val="50000"/>
                </a:schemeClr>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7487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547" y="-373374"/>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How is the week structured?</a:t>
            </a:r>
          </a:p>
        </p:txBody>
      </p:sp>
      <p:sp>
        <p:nvSpPr>
          <p:cNvPr id="3" name="Content Placeholder 2"/>
          <p:cNvSpPr>
            <a:spLocks noGrp="1"/>
          </p:cNvSpPr>
          <p:nvPr>
            <p:ph idx="1"/>
          </p:nvPr>
        </p:nvSpPr>
        <p:spPr>
          <a:xfrm>
            <a:off x="149013" y="1077383"/>
            <a:ext cx="11924453" cy="5238749"/>
          </a:xfrm>
          <a:solidFill>
            <a:schemeClr val="bg1"/>
          </a:solidFill>
        </p:spPr>
        <p:txBody>
          <a:bodyPr>
            <a:normAutofit lnSpcReduction="10000"/>
          </a:bodyPr>
          <a:lstStyle/>
          <a:p>
            <a:pPr>
              <a:buFont typeface="Wingdings" panose="05000000000000000000" pitchFamily="2" charset="2"/>
              <a:buChar char="§"/>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English (including reading, writing, grammar, spelling &amp; handwriting) and maths are taught daily.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Weekly timetable includes P.E, R.E, Science, Music, French &amp; PSHE (including Trick Box), Geography, History and Computing</a:t>
            </a:r>
          </a:p>
          <a:p>
            <a:pPr>
              <a:buFont typeface="Wingdings" panose="05000000000000000000" pitchFamily="2" charset="2"/>
              <a:buChar char="§"/>
            </a:pPr>
            <a:r>
              <a:rPr lang="en-GB" sz="2800" dirty="0">
                <a:solidFill>
                  <a:srgbClr val="7030A0"/>
                </a:solidFill>
                <a:latin typeface="Poppins" panose="00000500000000000000" pitchFamily="2" charset="0"/>
                <a:cs typeface="Poppins" panose="00000500000000000000" pitchFamily="2" charset="0"/>
              </a:rPr>
              <a:t>Art</a:t>
            </a:r>
            <a:r>
              <a:rPr lang="en-GB" sz="2800" dirty="0">
                <a:solidFill>
                  <a:schemeClr val="tx1">
                    <a:lumMod val="50000"/>
                    <a:lumOff val="50000"/>
                  </a:schemeClr>
                </a:solidFill>
                <a:latin typeface="Poppins" panose="00000500000000000000" pitchFamily="2" charset="0"/>
                <a:cs typeface="Poppins" panose="00000500000000000000" pitchFamily="2" charset="0"/>
              </a:rPr>
              <a:t> and </a:t>
            </a:r>
            <a:r>
              <a:rPr lang="en-GB" sz="2800" dirty="0">
                <a:solidFill>
                  <a:schemeClr val="bg2">
                    <a:lumMod val="50000"/>
                  </a:schemeClr>
                </a:solidFill>
                <a:latin typeface="Poppins" panose="00000500000000000000" pitchFamily="2" charset="0"/>
                <a:cs typeface="Poppins" panose="00000500000000000000" pitchFamily="2" charset="0"/>
              </a:rPr>
              <a:t>Design Technology</a:t>
            </a:r>
            <a:r>
              <a:rPr lang="en-GB" sz="2800" dirty="0">
                <a:solidFill>
                  <a:schemeClr val="tx1">
                    <a:lumMod val="50000"/>
                    <a:lumOff val="50000"/>
                  </a:schemeClr>
                </a:solidFill>
                <a:latin typeface="Poppins" panose="00000500000000000000" pitchFamily="2" charset="0"/>
                <a:cs typeface="Poppins" panose="00000500000000000000" pitchFamily="2" charset="0"/>
              </a:rPr>
              <a:t> will be taught in special units throughout the year: </a:t>
            </a:r>
            <a:r>
              <a:rPr lang="en-GB" sz="2800" dirty="0">
                <a:solidFill>
                  <a:schemeClr val="bg2">
                    <a:lumMod val="50000"/>
                  </a:schemeClr>
                </a:solidFill>
                <a:latin typeface="Poppins" panose="00000500000000000000" pitchFamily="2" charset="0"/>
                <a:cs typeface="Poppins" panose="00000500000000000000" pitchFamily="2" charset="0"/>
              </a:rPr>
              <a:t>Bridges, Doodlers, </a:t>
            </a:r>
            <a:r>
              <a:rPr lang="en-GB" sz="2800" dirty="0">
                <a:solidFill>
                  <a:srgbClr val="7030A0"/>
                </a:solidFill>
                <a:latin typeface="Poppins" panose="00000500000000000000" pitchFamily="2" charset="0"/>
                <a:cs typeface="Poppins" panose="00000500000000000000" pitchFamily="2" charset="0"/>
              </a:rPr>
              <a:t>Express Yourself, Cityscapes, </a:t>
            </a:r>
            <a:r>
              <a:rPr lang="en-GB" sz="2800" dirty="0">
                <a:solidFill>
                  <a:schemeClr val="bg2">
                    <a:lumMod val="50000"/>
                  </a:schemeClr>
                </a:solidFill>
                <a:latin typeface="Poppins" panose="00000500000000000000" pitchFamily="2" charset="0"/>
                <a:cs typeface="Poppins" panose="00000500000000000000" pitchFamily="2" charset="0"/>
              </a:rPr>
              <a:t>Chinese Inventions, </a:t>
            </a:r>
            <a:r>
              <a:rPr lang="en-GB" sz="2800" dirty="0">
                <a:solidFill>
                  <a:srgbClr val="7030A0"/>
                </a:solidFill>
                <a:latin typeface="Poppins" panose="00000500000000000000" pitchFamily="2" charset="0"/>
                <a:cs typeface="Poppins" panose="00000500000000000000" pitchFamily="2" charset="0"/>
              </a:rPr>
              <a:t>Vases </a:t>
            </a:r>
          </a:p>
          <a:p>
            <a:pPr marL="0" indent="0">
              <a:buNone/>
            </a:pPr>
            <a:endParaRPr lang="en-GB" sz="2600" dirty="0">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sz="2600" dirty="0">
                <a:solidFill>
                  <a:schemeClr val="tx1">
                    <a:lumMod val="50000"/>
                    <a:lumOff val="50000"/>
                  </a:schemeClr>
                </a:solidFill>
                <a:latin typeface="Poppins" panose="00000500000000000000" pitchFamily="2" charset="0"/>
                <a:cs typeface="Poppins" panose="00000500000000000000" pitchFamily="2" charset="0"/>
              </a:rPr>
              <a:t>A</a:t>
            </a:r>
            <a:r>
              <a:rPr lang="en-GB" sz="2600" dirty="0">
                <a:solidFill>
                  <a:schemeClr val="bg1">
                    <a:lumMod val="50000"/>
                  </a:schemeClr>
                </a:solidFill>
                <a:latin typeface="Poppins" panose="00000500000000000000" pitchFamily="2" charset="0"/>
                <a:cs typeface="Poppins" panose="00000500000000000000" pitchFamily="2" charset="0"/>
              </a:rPr>
              <a:t>s each subject area is taught discretely, children are taught to appreciate the distinctive uniqueness of individual subjects and aspire to become future scientists, computer coders, historians, etc.</a:t>
            </a:r>
          </a:p>
          <a:p>
            <a:pPr marL="0" indent="0">
              <a:buNone/>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endParaRPr lang="en-GB" dirty="0"/>
          </a:p>
        </p:txBody>
      </p:sp>
    </p:spTree>
    <p:extLst>
      <p:ext uri="{BB962C8B-B14F-4D97-AF65-F5344CB8AC3E}">
        <p14:creationId xmlns:p14="http://schemas.microsoft.com/office/powerpoint/2010/main" val="3862391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97435"/>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0" y="1294342"/>
            <a:ext cx="11734800" cy="4269316"/>
          </a:xfrm>
        </p:spPr>
        <p:txBody>
          <a:bodyPr>
            <a:normAutofit/>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English: </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English is divided into distinct parts: writing, reading, handwriting, spelling and punctuation and grammar. </a:t>
            </a:r>
          </a:p>
          <a:p>
            <a:pPr marL="0" indent="0">
              <a:buNone/>
            </a:pPr>
            <a:r>
              <a:rPr lang="en-GB" sz="2400" b="1" u="sng" dirty="0">
                <a:solidFill>
                  <a:schemeClr val="bg1">
                    <a:lumMod val="50000"/>
                  </a:schemeClr>
                </a:solidFill>
                <a:latin typeface="Poppins" panose="00000500000000000000" pitchFamily="2" charset="0"/>
                <a:cs typeface="Poppins" panose="00000500000000000000" pitchFamily="2" charset="0"/>
              </a:rPr>
              <a:t>Writing</a:t>
            </a:r>
            <a:r>
              <a:rPr lang="en-GB" sz="2400" b="1" dirty="0">
                <a:solidFill>
                  <a:schemeClr val="bg1">
                    <a:lumMod val="50000"/>
                  </a:schemeClr>
                </a:solidFill>
                <a:latin typeface="Poppins" panose="00000500000000000000" pitchFamily="2" charset="0"/>
                <a:cs typeface="Poppins" panose="00000500000000000000" pitchFamily="2" charset="0"/>
              </a:rPr>
              <a:t> will focus on creating a writing journey where children will gain skills through interacting with high-quality example texts and exploring how they are constructed. </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Children will then be guided to use what they have discovered in their own writing. For instance, this term, we will use parts of The Boy at the Back of Class to write formal letters and character descriptions</a:t>
            </a: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p:txBody>
      </p:sp>
      <p:sp>
        <p:nvSpPr>
          <p:cNvPr id="6" name="AutoShape 2" descr="Image of Who Let the Gods Out?: the first EPIC adventure in Maz Evans's laugh-out-loud hilarious seri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039E23DF-7042-4284-AC3B-FBF2CF38ABE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0055023" y="7937"/>
            <a:ext cx="1651695" cy="2316687"/>
          </a:xfrm>
          <a:prstGeom prst="rect">
            <a:avLst/>
          </a:prstGeom>
        </p:spPr>
      </p:pic>
    </p:spTree>
    <p:extLst>
      <p:ext uri="{BB962C8B-B14F-4D97-AF65-F5344CB8AC3E}">
        <p14:creationId xmlns:p14="http://schemas.microsoft.com/office/powerpoint/2010/main" val="2562228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CFF48-ABD7-4C6E-12C7-63A37B2331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0DDB20-7F4B-E28F-C60A-1E1FF5C19DB6}"/>
              </a:ext>
            </a:extLst>
          </p:cNvPr>
          <p:cNvSpPr>
            <a:spLocks noGrp="1"/>
          </p:cNvSpPr>
          <p:nvPr>
            <p:ph type="title"/>
          </p:nvPr>
        </p:nvSpPr>
        <p:spPr>
          <a:xfrm>
            <a:off x="304800" y="197435"/>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a:extLst>
              <a:ext uri="{FF2B5EF4-FFF2-40B4-BE49-F238E27FC236}">
                <a16:creationId xmlns:a16="http://schemas.microsoft.com/office/drawing/2014/main" id="{7C990845-E584-748A-1937-7274084B6770}"/>
              </a:ext>
            </a:extLst>
          </p:cNvPr>
          <p:cNvSpPr>
            <a:spLocks noGrp="1"/>
          </p:cNvSpPr>
          <p:nvPr>
            <p:ph idx="1"/>
          </p:nvPr>
        </p:nvSpPr>
        <p:spPr>
          <a:xfrm>
            <a:off x="304800" y="1294342"/>
            <a:ext cx="11734800" cy="4269316"/>
          </a:xfrm>
        </p:spPr>
        <p:txBody>
          <a:bodyPr>
            <a:normAutofit fontScale="92500" lnSpcReduction="10000"/>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b="1" u="sng"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b="1" u="sng"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b="1" u="sng"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b="1" u="sng"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b="1" u="sng" dirty="0">
                <a:solidFill>
                  <a:schemeClr val="bg1">
                    <a:lumMod val="50000"/>
                  </a:schemeClr>
                </a:solidFill>
                <a:latin typeface="Poppins" panose="00000500000000000000" pitchFamily="2" charset="0"/>
                <a:cs typeface="Poppins" panose="00000500000000000000" pitchFamily="2" charset="0"/>
              </a:rPr>
              <a:t>Writing</a:t>
            </a:r>
            <a:r>
              <a:rPr lang="en-GB" sz="2400" b="1" dirty="0">
                <a:solidFill>
                  <a:schemeClr val="bg1">
                    <a:lumMod val="50000"/>
                  </a:schemeClr>
                </a:solidFill>
                <a:latin typeface="Poppins" panose="00000500000000000000" pitchFamily="2" charset="0"/>
                <a:cs typeface="Poppins" panose="00000500000000000000" pitchFamily="2" charset="0"/>
              </a:rPr>
              <a:t> will focus on creating a writing journey where children will gain skills through interacting with high-quality example texts and exploring how they are constructed. </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Children will then be guided to use what they have discovered in their own writing. For instance, this term, we will use parts of The Boy at the Back of Class to write formal letters and character descriptions</a:t>
            </a: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p:txBody>
      </p:sp>
      <p:sp>
        <p:nvSpPr>
          <p:cNvPr id="6" name="AutoShape 2" descr="Image of Who Let the Gods Out?: the first EPIC adventure in Maz Evans's laugh-out-loud hilarious series">
            <a:extLst>
              <a:ext uri="{FF2B5EF4-FFF2-40B4-BE49-F238E27FC236}">
                <a16:creationId xmlns:a16="http://schemas.microsoft.com/office/drawing/2014/main" id="{88B7BD90-D935-9254-A8DE-EEF1EF247498}"/>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5C535B70-D186-7317-369F-9DCD9F11F23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0055023" y="7937"/>
            <a:ext cx="1651695" cy="2316687"/>
          </a:xfrm>
          <a:prstGeom prst="rect">
            <a:avLst/>
          </a:prstGeom>
        </p:spPr>
      </p:pic>
      <p:pic>
        <p:nvPicPr>
          <p:cNvPr id="5" name="Picture 4">
            <a:extLst>
              <a:ext uri="{FF2B5EF4-FFF2-40B4-BE49-F238E27FC236}">
                <a16:creationId xmlns:a16="http://schemas.microsoft.com/office/drawing/2014/main" id="{DC516C1F-6DB2-08AE-9ED8-5A8149276831}"/>
              </a:ext>
            </a:extLst>
          </p:cNvPr>
          <p:cNvPicPr>
            <a:picLocks noChangeAspect="1"/>
          </p:cNvPicPr>
          <p:nvPr/>
        </p:nvPicPr>
        <p:blipFill>
          <a:blip r:embed="rId3"/>
          <a:stretch>
            <a:fillRect/>
          </a:stretch>
        </p:blipFill>
        <p:spPr>
          <a:xfrm>
            <a:off x="3963809" y="28232"/>
            <a:ext cx="5931897" cy="3307249"/>
          </a:xfrm>
          <a:prstGeom prst="rect">
            <a:avLst/>
          </a:prstGeom>
        </p:spPr>
      </p:pic>
    </p:spTree>
    <p:extLst>
      <p:ext uri="{BB962C8B-B14F-4D97-AF65-F5344CB8AC3E}">
        <p14:creationId xmlns:p14="http://schemas.microsoft.com/office/powerpoint/2010/main" val="24855110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15687-673E-1082-37D3-098AC5B42C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C5373B-5DC2-D86D-1AC1-834C36BF2DF9}"/>
              </a:ext>
            </a:extLst>
          </p:cNvPr>
          <p:cNvSpPr>
            <a:spLocks noGrp="1"/>
          </p:cNvSpPr>
          <p:nvPr>
            <p:ph type="title"/>
          </p:nvPr>
        </p:nvSpPr>
        <p:spPr>
          <a:xfrm>
            <a:off x="304800" y="197435"/>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a:extLst>
              <a:ext uri="{FF2B5EF4-FFF2-40B4-BE49-F238E27FC236}">
                <a16:creationId xmlns:a16="http://schemas.microsoft.com/office/drawing/2014/main" id="{764FB488-CED7-AFAF-B299-CD6190FAC00E}"/>
              </a:ext>
            </a:extLst>
          </p:cNvPr>
          <p:cNvSpPr>
            <a:spLocks noGrp="1"/>
          </p:cNvSpPr>
          <p:nvPr>
            <p:ph idx="1"/>
          </p:nvPr>
        </p:nvSpPr>
        <p:spPr>
          <a:xfrm>
            <a:off x="304800" y="1294342"/>
            <a:ext cx="11734800" cy="4607694"/>
          </a:xfrm>
        </p:spPr>
        <p:txBody>
          <a:bodyPr>
            <a:normAutofit/>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b="1" u="sng"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b="1" u="sng" dirty="0">
                <a:solidFill>
                  <a:schemeClr val="bg1">
                    <a:lumMod val="50000"/>
                  </a:schemeClr>
                </a:solidFill>
                <a:latin typeface="Poppins" panose="00000500000000000000" pitchFamily="2" charset="0"/>
                <a:cs typeface="Poppins" panose="00000500000000000000" pitchFamily="2" charset="0"/>
              </a:rPr>
              <a:t>Reading</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There are two guided reading lessons each week. These will include a study of a class book as well as a lesson focussed on developing comprehension skills.</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 Our first book will explore Roman Britain where we’ll be studying elements of non-fiction writing.</a:t>
            </a: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p:txBody>
      </p:sp>
      <p:sp>
        <p:nvSpPr>
          <p:cNvPr id="6" name="AutoShape 2" descr="Image of Who Let the Gods Out?: the first EPIC adventure in Maz Evans's laugh-out-loud hilarious series">
            <a:extLst>
              <a:ext uri="{FF2B5EF4-FFF2-40B4-BE49-F238E27FC236}">
                <a16:creationId xmlns:a16="http://schemas.microsoft.com/office/drawing/2014/main" id="{A962F079-6EAB-485F-718F-7F0DB0396D1E}"/>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descr="Roman Britain by Ruth Brocklehurst | Open Library">
            <a:extLst>
              <a:ext uri="{FF2B5EF4-FFF2-40B4-BE49-F238E27FC236}">
                <a16:creationId xmlns:a16="http://schemas.microsoft.com/office/drawing/2014/main" id="{D901A586-FAA7-46A3-71D2-8B7DF8B9D5AE}"/>
              </a:ext>
            </a:extLst>
          </p:cNvPr>
          <p:cNvPicPr>
            <a:picLocks noChangeAspect="1"/>
          </p:cNvPicPr>
          <p:nvPr/>
        </p:nvPicPr>
        <p:blipFill>
          <a:blip r:embed="rId2"/>
          <a:stretch>
            <a:fillRect/>
          </a:stretch>
        </p:blipFill>
        <p:spPr>
          <a:xfrm>
            <a:off x="6172200" y="213691"/>
            <a:ext cx="1797627" cy="2595504"/>
          </a:xfrm>
          <a:prstGeom prst="rect">
            <a:avLst/>
          </a:prstGeom>
        </p:spPr>
      </p:pic>
    </p:spTree>
    <p:extLst>
      <p:ext uri="{BB962C8B-B14F-4D97-AF65-F5344CB8AC3E}">
        <p14:creationId xmlns:p14="http://schemas.microsoft.com/office/powerpoint/2010/main" val="1968467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1D64D-1FAE-938A-E135-598EFA7150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010899-3896-8B71-37EA-55957FD9DE6E}"/>
              </a:ext>
            </a:extLst>
          </p:cNvPr>
          <p:cNvSpPr>
            <a:spLocks noGrp="1"/>
          </p:cNvSpPr>
          <p:nvPr>
            <p:ph type="title"/>
          </p:nvPr>
        </p:nvSpPr>
        <p:spPr>
          <a:xfrm>
            <a:off x="304800" y="197435"/>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a:extLst>
              <a:ext uri="{FF2B5EF4-FFF2-40B4-BE49-F238E27FC236}">
                <a16:creationId xmlns:a16="http://schemas.microsoft.com/office/drawing/2014/main" id="{46E12700-FDD5-456A-C7A2-344609E4639B}"/>
              </a:ext>
            </a:extLst>
          </p:cNvPr>
          <p:cNvSpPr>
            <a:spLocks noGrp="1"/>
          </p:cNvSpPr>
          <p:nvPr>
            <p:ph idx="1"/>
          </p:nvPr>
        </p:nvSpPr>
        <p:spPr>
          <a:xfrm>
            <a:off x="304800" y="1294342"/>
            <a:ext cx="11734800" cy="5012940"/>
          </a:xfrm>
        </p:spPr>
        <p:txBody>
          <a:bodyPr>
            <a:normAutofit/>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b="1" u="sng"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b="1" u="sng" dirty="0">
                <a:solidFill>
                  <a:schemeClr val="bg1">
                    <a:lumMod val="50000"/>
                  </a:schemeClr>
                </a:solidFill>
                <a:latin typeface="Poppins" panose="00000500000000000000" pitchFamily="2" charset="0"/>
                <a:cs typeface="Poppins" panose="00000500000000000000" pitchFamily="2" charset="0"/>
              </a:rPr>
              <a:t>Handwriting</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There will be three short focussed handwriting sessions each week. Children are expected to work in handwriting pen in all areas other than maths.</a:t>
            </a:r>
          </a:p>
          <a:p>
            <a:pPr marL="0" indent="0">
              <a:buNone/>
            </a:pPr>
            <a:r>
              <a:rPr lang="en-GB" sz="2400" b="1" u="sng" dirty="0">
                <a:solidFill>
                  <a:schemeClr val="bg1">
                    <a:lumMod val="50000"/>
                  </a:schemeClr>
                </a:solidFill>
                <a:latin typeface="Poppins" panose="00000500000000000000" pitchFamily="2" charset="0"/>
                <a:cs typeface="Poppins" panose="00000500000000000000" pitchFamily="2" charset="0"/>
              </a:rPr>
              <a:t>Punctuation and Grammar</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There is a dedicated session each week where we work through the extensive grammar and punctuation curriculum from using semi-colons to constructing relative clauses and everything in between.</a:t>
            </a: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p:txBody>
      </p:sp>
      <p:sp>
        <p:nvSpPr>
          <p:cNvPr id="6" name="AutoShape 2" descr="Image of Who Let the Gods Out?: the first EPIC adventure in Maz Evans's laugh-out-loud hilarious series">
            <a:extLst>
              <a:ext uri="{FF2B5EF4-FFF2-40B4-BE49-F238E27FC236}">
                <a16:creationId xmlns:a16="http://schemas.microsoft.com/office/drawing/2014/main" id="{499AD07F-606C-950C-6382-13773FF4180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1B9EE70A-5363-419C-026E-2FDE3FA247AA}"/>
              </a:ext>
            </a:extLst>
          </p:cNvPr>
          <p:cNvPicPr>
            <a:picLocks noChangeAspect="1"/>
          </p:cNvPicPr>
          <p:nvPr/>
        </p:nvPicPr>
        <p:blipFill>
          <a:blip r:embed="rId2"/>
          <a:stretch>
            <a:fillRect/>
          </a:stretch>
        </p:blipFill>
        <p:spPr>
          <a:xfrm>
            <a:off x="10101211" y="275647"/>
            <a:ext cx="1697182" cy="1784967"/>
          </a:xfrm>
          <a:prstGeom prst="rect">
            <a:avLst/>
          </a:prstGeom>
        </p:spPr>
      </p:pic>
      <p:pic>
        <p:nvPicPr>
          <p:cNvPr id="5" name="Picture 4">
            <a:extLst>
              <a:ext uri="{FF2B5EF4-FFF2-40B4-BE49-F238E27FC236}">
                <a16:creationId xmlns:a16="http://schemas.microsoft.com/office/drawing/2014/main" id="{A6188D3D-09BD-EE11-8C8B-D6B40E95AFB3}"/>
              </a:ext>
            </a:extLst>
          </p:cNvPr>
          <p:cNvPicPr>
            <a:picLocks noChangeAspect="1"/>
          </p:cNvPicPr>
          <p:nvPr/>
        </p:nvPicPr>
        <p:blipFill>
          <a:blip r:embed="rId3"/>
          <a:stretch>
            <a:fillRect/>
          </a:stretch>
        </p:blipFill>
        <p:spPr>
          <a:xfrm>
            <a:off x="1242198" y="1500928"/>
            <a:ext cx="8454390" cy="972108"/>
          </a:xfrm>
          <a:prstGeom prst="rect">
            <a:avLst/>
          </a:prstGeom>
        </p:spPr>
      </p:pic>
    </p:spTree>
    <p:extLst>
      <p:ext uri="{BB962C8B-B14F-4D97-AF65-F5344CB8AC3E}">
        <p14:creationId xmlns:p14="http://schemas.microsoft.com/office/powerpoint/2010/main" val="3750519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AB704-995F-B50C-471E-D5C1FABE29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E5EFC5-0A5A-C8EC-5995-2D0B171721E9}"/>
              </a:ext>
            </a:extLst>
          </p:cNvPr>
          <p:cNvSpPr>
            <a:spLocks noGrp="1"/>
          </p:cNvSpPr>
          <p:nvPr>
            <p:ph type="title"/>
          </p:nvPr>
        </p:nvSpPr>
        <p:spPr>
          <a:xfrm>
            <a:off x="304800" y="197435"/>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a:extLst>
              <a:ext uri="{FF2B5EF4-FFF2-40B4-BE49-F238E27FC236}">
                <a16:creationId xmlns:a16="http://schemas.microsoft.com/office/drawing/2014/main" id="{7C41AEA8-517D-4BDA-8217-18E82804C9AB}"/>
              </a:ext>
            </a:extLst>
          </p:cNvPr>
          <p:cNvSpPr>
            <a:spLocks noGrp="1"/>
          </p:cNvSpPr>
          <p:nvPr>
            <p:ph idx="1"/>
          </p:nvPr>
        </p:nvSpPr>
        <p:spPr>
          <a:xfrm>
            <a:off x="304800" y="1294342"/>
            <a:ext cx="11734800" cy="5012940"/>
          </a:xfrm>
        </p:spPr>
        <p:txBody>
          <a:bodyPr>
            <a:normAutofit/>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b="1" u="sng" dirty="0">
                <a:solidFill>
                  <a:schemeClr val="bg1">
                    <a:lumMod val="50000"/>
                  </a:schemeClr>
                </a:solidFill>
                <a:latin typeface="Poppins" panose="00000500000000000000" pitchFamily="2" charset="0"/>
                <a:cs typeface="Poppins" panose="00000500000000000000" pitchFamily="2" charset="0"/>
              </a:rPr>
              <a:t>Spelling</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We will continue to use </a:t>
            </a:r>
            <a:r>
              <a:rPr lang="en-GB" sz="2400" b="1" dirty="0" err="1">
                <a:solidFill>
                  <a:schemeClr val="bg1">
                    <a:lumMod val="50000"/>
                  </a:schemeClr>
                </a:solidFill>
                <a:latin typeface="Poppins" panose="00000500000000000000" pitchFamily="2" charset="0"/>
                <a:cs typeface="Poppins" panose="00000500000000000000" pitchFamily="2" charset="0"/>
              </a:rPr>
              <a:t>EdShed</a:t>
            </a:r>
            <a:r>
              <a:rPr lang="en-GB" sz="2400" b="1" dirty="0">
                <a:solidFill>
                  <a:schemeClr val="bg1">
                    <a:lumMod val="50000"/>
                  </a:schemeClr>
                </a:solidFill>
                <a:latin typeface="Poppins" panose="00000500000000000000" pitchFamily="2" charset="0"/>
                <a:cs typeface="Poppins" panose="00000500000000000000" pitchFamily="2" charset="0"/>
              </a:rPr>
              <a:t> to deliver our spelling programme. </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This can be supported by playing the interactive games at home as well as through traditional methods.</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Spellings tested and issued on Mondays.</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Common Exception Words.</a:t>
            </a: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p:txBody>
      </p:sp>
      <p:sp>
        <p:nvSpPr>
          <p:cNvPr id="6" name="AutoShape 2" descr="Image of Who Let the Gods Out?: the first EPIC adventure in Maz Evans's laugh-out-loud hilarious series">
            <a:extLst>
              <a:ext uri="{FF2B5EF4-FFF2-40B4-BE49-F238E27FC236}">
                <a16:creationId xmlns:a16="http://schemas.microsoft.com/office/drawing/2014/main" id="{D1170C89-7496-C536-7C88-249BEADC467C}"/>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descr="Spelling | Wallace Fields Junior School">
            <a:extLst>
              <a:ext uri="{FF2B5EF4-FFF2-40B4-BE49-F238E27FC236}">
                <a16:creationId xmlns:a16="http://schemas.microsoft.com/office/drawing/2014/main" id="{D4B370CA-7F3C-446C-2D9D-FB253A24DB9C}"/>
              </a:ext>
            </a:extLst>
          </p:cNvPr>
          <p:cNvPicPr>
            <a:picLocks noChangeAspect="1"/>
          </p:cNvPicPr>
          <p:nvPr/>
        </p:nvPicPr>
        <p:blipFill>
          <a:blip r:embed="rId2"/>
          <a:stretch>
            <a:fillRect/>
          </a:stretch>
        </p:blipFill>
        <p:spPr>
          <a:xfrm>
            <a:off x="9146381" y="77523"/>
            <a:ext cx="2094177" cy="2094177"/>
          </a:xfrm>
          <a:prstGeom prst="rect">
            <a:avLst/>
          </a:prstGeom>
        </p:spPr>
      </p:pic>
    </p:spTree>
    <p:extLst>
      <p:ext uri="{BB962C8B-B14F-4D97-AF65-F5344CB8AC3E}">
        <p14:creationId xmlns:p14="http://schemas.microsoft.com/office/powerpoint/2010/main" val="37660737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4000" y="1964268"/>
            <a:ext cx="8636001" cy="4023360"/>
          </a:xfrm>
        </p:spPr>
        <p:txBody>
          <a:bodyPr>
            <a:noAutofit/>
          </a:bodyPr>
          <a:lstStyle/>
          <a:p>
            <a:pPr>
              <a:buFont typeface="Wingdings" panose="05000000000000000000" pitchFamily="2" charset="2"/>
              <a:buChar char="§"/>
            </a:pPr>
            <a:r>
              <a:rPr lang="en-GB" sz="2400" dirty="0">
                <a:solidFill>
                  <a:schemeClr val="bg1">
                    <a:lumMod val="50000"/>
                  </a:schemeClr>
                </a:solidFill>
                <a:latin typeface="Poppins" panose="00000500000000000000" pitchFamily="2" charset="0"/>
                <a:cs typeface="Poppins" panose="00000500000000000000" pitchFamily="2" charset="0"/>
              </a:rPr>
              <a:t>Language is a means to communicating effectively, but it is also the doorway to magical and exciting worlds. </a:t>
            </a:r>
          </a:p>
          <a:p>
            <a:pPr>
              <a:buFont typeface="Wingdings" panose="05000000000000000000" pitchFamily="2" charset="2"/>
              <a:buChar char="§"/>
            </a:pPr>
            <a:r>
              <a:rPr lang="en-GB" sz="2400" dirty="0">
                <a:solidFill>
                  <a:schemeClr val="bg1">
                    <a:lumMod val="50000"/>
                  </a:schemeClr>
                </a:solidFill>
                <a:latin typeface="Poppins" panose="00000500000000000000" pitchFamily="2" charset="0"/>
                <a:cs typeface="Poppins" panose="00000500000000000000" pitchFamily="2" charset="0"/>
              </a:rPr>
              <a:t>Through a carefully planned and language-rich curriculum, we seek to enable our learners to become confident communicators, who are equipped to succeed now and in the future. </a:t>
            </a:r>
          </a:p>
          <a:p>
            <a:pPr>
              <a:buFont typeface="Wingdings" panose="05000000000000000000" pitchFamily="2" charset="2"/>
              <a:buChar char="§"/>
            </a:pPr>
            <a:r>
              <a:rPr lang="en-GB" sz="2400" dirty="0">
                <a:solidFill>
                  <a:schemeClr val="bg1">
                    <a:lumMod val="50000"/>
                  </a:schemeClr>
                </a:solidFill>
                <a:latin typeface="Poppins" panose="00000500000000000000" pitchFamily="2" charset="0"/>
                <a:cs typeface="Poppins" panose="00000500000000000000" pitchFamily="2" charset="0"/>
              </a:rPr>
              <a:t>Quality texts are at the heart of our curriculum and we seek to foster a love of reading. We recognise that fluency in reading enables children to have access to the full curriculum entitlement. We seek to develop a passion for reading for pleasure and enjoyment. </a:t>
            </a:r>
          </a:p>
        </p:txBody>
      </p:sp>
      <p:pic>
        <p:nvPicPr>
          <p:cNvPr id="1026" name="Picture 2" descr="Reading For Pleasure – Literacy For Pleas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0001" y="3007359"/>
            <a:ext cx="3301999" cy="3302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54000" y="934650"/>
            <a:ext cx="8018468" cy="707886"/>
          </a:xfrm>
          <a:prstGeom prst="rect">
            <a:avLst/>
          </a:prstGeom>
        </p:spPr>
        <p:txBody>
          <a:bodyPr wrap="square">
            <a:spAutoFit/>
          </a:bodyPr>
          <a:lstStyle/>
          <a:p>
            <a:r>
              <a:rPr lang="en-GB" sz="4000" b="1" dirty="0">
                <a:solidFill>
                  <a:schemeClr val="bg1">
                    <a:lumMod val="50000"/>
                  </a:schemeClr>
                </a:solidFill>
                <a:latin typeface="Poppins" panose="00000500000000000000" pitchFamily="2" charset="0"/>
                <a:cs typeface="Poppins" panose="00000500000000000000" pitchFamily="2" charset="0"/>
              </a:rPr>
              <a:t>The importance of reading:</a:t>
            </a:r>
            <a:endParaRPr lang="en-GB" sz="4000" dirty="0">
              <a:solidFill>
                <a:schemeClr val="bg1">
                  <a:lumMod val="50000"/>
                </a:schemeClr>
              </a:solidFill>
            </a:endParaRPr>
          </a:p>
        </p:txBody>
      </p:sp>
    </p:spTree>
    <p:extLst>
      <p:ext uri="{BB962C8B-B14F-4D97-AF65-F5344CB8AC3E}">
        <p14:creationId xmlns:p14="http://schemas.microsoft.com/office/powerpoint/2010/main" val="3223219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importance of reading</a:t>
            </a:r>
          </a:p>
        </p:txBody>
      </p:sp>
      <p:sp>
        <p:nvSpPr>
          <p:cNvPr id="3" name="Content Placeholder 2"/>
          <p:cNvSpPr>
            <a:spLocks noGrp="1"/>
          </p:cNvSpPr>
          <p:nvPr>
            <p:ph idx="1"/>
          </p:nvPr>
        </p:nvSpPr>
        <p:spPr>
          <a:xfrm>
            <a:off x="662152" y="1965002"/>
            <a:ext cx="10909738" cy="4023360"/>
          </a:xfrm>
        </p:spPr>
        <p:txBody>
          <a:bodyPr>
            <a:normAutofit/>
          </a:bodyPr>
          <a:lstStyle/>
          <a:p>
            <a:pPr marL="0" indent="0">
              <a:buNone/>
            </a:pPr>
            <a:r>
              <a:rPr lang="en-GB" sz="2400" b="1" u="sng" dirty="0"/>
              <a:t>Returning books </a:t>
            </a:r>
            <a:r>
              <a:rPr lang="en-GB" sz="2400" dirty="0"/>
              <a:t>– if anyone thinks they may still have book band or library books at home, please do bring them in, either to the office or to us.</a:t>
            </a:r>
          </a:p>
          <a:p>
            <a:pPr marL="0" indent="0">
              <a:buNone/>
            </a:pPr>
            <a:r>
              <a:rPr lang="en-GB" sz="2400" b="1" u="sng" dirty="0"/>
              <a:t>Developing reading for pleasure </a:t>
            </a:r>
            <a:r>
              <a:rPr lang="en-GB" sz="2400" dirty="0"/>
              <a:t>– the importance of reading and enjoying books cannot be overstated – it has a huge impact on all areas of learning and on positive mental health and self-esteem.</a:t>
            </a:r>
          </a:p>
          <a:p>
            <a:pPr marL="0" indent="0">
              <a:buNone/>
            </a:pPr>
            <a:r>
              <a:rPr lang="en-GB" sz="2400" dirty="0"/>
              <a:t>We know it can be tricky to find books that children will want to read at home. Please do take a look at our Recommended Reading List, which can be found on the school website, but also do ask us if you’d like further support with identifying books your children might like. </a:t>
            </a:r>
          </a:p>
          <a:p>
            <a:pPr marL="0" indent="0">
              <a:buNone/>
            </a:pPr>
            <a:r>
              <a:rPr lang="en-GB" sz="2400" dirty="0"/>
              <a:t>https://www.st-marks.bournemouth.sch.uk/recommended-book-lists/</a:t>
            </a:r>
          </a:p>
        </p:txBody>
      </p:sp>
      <p:pic>
        <p:nvPicPr>
          <p:cNvPr id="4" name="Picture 3"/>
          <p:cNvPicPr>
            <a:picLocks noChangeAspect="1"/>
          </p:cNvPicPr>
          <p:nvPr/>
        </p:nvPicPr>
        <p:blipFill>
          <a:blip r:embed="rId2"/>
          <a:stretch>
            <a:fillRect/>
          </a:stretch>
        </p:blipFill>
        <p:spPr>
          <a:xfrm>
            <a:off x="10120980" y="5133704"/>
            <a:ext cx="1034700" cy="1470780"/>
          </a:xfrm>
          <a:prstGeom prst="rect">
            <a:avLst/>
          </a:prstGeom>
        </p:spPr>
      </p:pic>
    </p:spTree>
    <p:extLst>
      <p:ext uri="{BB962C8B-B14F-4D97-AF65-F5344CB8AC3E}">
        <p14:creationId xmlns:p14="http://schemas.microsoft.com/office/powerpoint/2010/main" val="3381290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490282-1F44-48A4-9DEC-B0B8239AA43E}"/>
              </a:ext>
            </a:extLst>
          </p:cNvPr>
          <p:cNvPicPr>
            <a:picLocks noChangeAspect="1"/>
          </p:cNvPicPr>
          <p:nvPr/>
        </p:nvPicPr>
        <p:blipFill>
          <a:blip r:embed="rId2"/>
          <a:stretch>
            <a:fillRect/>
          </a:stretch>
        </p:blipFill>
        <p:spPr>
          <a:xfrm>
            <a:off x="3391985" y="185737"/>
            <a:ext cx="4667250" cy="6486525"/>
          </a:xfrm>
          <a:prstGeom prst="rect">
            <a:avLst/>
          </a:prstGeom>
        </p:spPr>
      </p:pic>
    </p:spTree>
    <p:extLst>
      <p:ext uri="{BB962C8B-B14F-4D97-AF65-F5344CB8AC3E}">
        <p14:creationId xmlns:p14="http://schemas.microsoft.com/office/powerpoint/2010/main" val="1995358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336EC-7F12-71C4-77B0-A03A0EE05C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F5CE76-7500-3A63-09E4-215FA1450C0C}"/>
              </a:ext>
            </a:extLst>
          </p:cNvPr>
          <p:cNvSpPr>
            <a:spLocks noGrp="1"/>
          </p:cNvSpPr>
          <p:nvPr>
            <p:ph type="title"/>
          </p:nvPr>
        </p:nvSpPr>
        <p:spPr/>
        <p:txBody>
          <a:bodyPr/>
          <a:lstStyle/>
          <a:p>
            <a:r>
              <a:rPr lang="en-GB" dirty="0"/>
              <a:t>Our Reading Offering</a:t>
            </a:r>
          </a:p>
        </p:txBody>
      </p:sp>
      <p:pic>
        <p:nvPicPr>
          <p:cNvPr id="4" name="Picture 3">
            <a:extLst>
              <a:ext uri="{FF2B5EF4-FFF2-40B4-BE49-F238E27FC236}">
                <a16:creationId xmlns:a16="http://schemas.microsoft.com/office/drawing/2014/main" id="{B265A917-951B-B867-2D63-B4032E6D4A53}"/>
              </a:ext>
            </a:extLst>
          </p:cNvPr>
          <p:cNvPicPr>
            <a:picLocks noChangeAspect="1"/>
          </p:cNvPicPr>
          <p:nvPr/>
        </p:nvPicPr>
        <p:blipFill>
          <a:blip r:embed="rId2"/>
          <a:stretch>
            <a:fillRect/>
          </a:stretch>
        </p:blipFill>
        <p:spPr>
          <a:xfrm>
            <a:off x="10120980" y="5133704"/>
            <a:ext cx="1034700" cy="1470780"/>
          </a:xfrm>
          <a:prstGeom prst="rect">
            <a:avLst/>
          </a:prstGeom>
        </p:spPr>
      </p:pic>
      <p:sp>
        <p:nvSpPr>
          <p:cNvPr id="6" name="Content Placeholder 5">
            <a:extLst>
              <a:ext uri="{FF2B5EF4-FFF2-40B4-BE49-F238E27FC236}">
                <a16:creationId xmlns:a16="http://schemas.microsoft.com/office/drawing/2014/main" id="{7291F528-C86F-DE67-6DA5-88C2517C29CA}"/>
              </a:ext>
            </a:extLst>
          </p:cNvPr>
          <p:cNvSpPr>
            <a:spLocks noGrp="1"/>
          </p:cNvSpPr>
          <p:nvPr>
            <p:ph idx="1"/>
          </p:nvPr>
        </p:nvSpPr>
        <p:spPr/>
        <p:txBody>
          <a:bodyPr/>
          <a:lstStyle/>
          <a:p>
            <a:endParaRPr lang="en-GB"/>
          </a:p>
        </p:txBody>
      </p:sp>
      <p:pic>
        <p:nvPicPr>
          <p:cNvPr id="8" name="Picture 7">
            <a:extLst>
              <a:ext uri="{FF2B5EF4-FFF2-40B4-BE49-F238E27FC236}">
                <a16:creationId xmlns:a16="http://schemas.microsoft.com/office/drawing/2014/main" id="{F950C317-7290-1137-FDE5-6468894C76EC}"/>
              </a:ext>
            </a:extLst>
          </p:cNvPr>
          <p:cNvPicPr>
            <a:picLocks noChangeAspect="1"/>
          </p:cNvPicPr>
          <p:nvPr/>
        </p:nvPicPr>
        <p:blipFill>
          <a:blip r:embed="rId3"/>
          <a:stretch>
            <a:fillRect/>
          </a:stretch>
        </p:blipFill>
        <p:spPr>
          <a:xfrm>
            <a:off x="287250" y="1845734"/>
            <a:ext cx="8840434" cy="4572638"/>
          </a:xfrm>
          <a:prstGeom prst="rect">
            <a:avLst/>
          </a:prstGeom>
        </p:spPr>
      </p:pic>
      <p:pic>
        <p:nvPicPr>
          <p:cNvPr id="12" name="Picture 11">
            <a:extLst>
              <a:ext uri="{FF2B5EF4-FFF2-40B4-BE49-F238E27FC236}">
                <a16:creationId xmlns:a16="http://schemas.microsoft.com/office/drawing/2014/main" id="{763904F0-DB41-C42C-B5A9-70BCE8011ACF}"/>
              </a:ext>
            </a:extLst>
          </p:cNvPr>
          <p:cNvPicPr>
            <a:picLocks noChangeAspect="1"/>
          </p:cNvPicPr>
          <p:nvPr/>
        </p:nvPicPr>
        <p:blipFill>
          <a:blip r:embed="rId4"/>
          <a:stretch>
            <a:fillRect/>
          </a:stretch>
        </p:blipFill>
        <p:spPr>
          <a:xfrm>
            <a:off x="9750663" y="113362"/>
            <a:ext cx="1405017" cy="1969650"/>
          </a:xfrm>
          <a:prstGeom prst="rect">
            <a:avLst/>
          </a:prstGeom>
        </p:spPr>
      </p:pic>
      <p:pic>
        <p:nvPicPr>
          <p:cNvPr id="14" name="Picture 13">
            <a:extLst>
              <a:ext uri="{FF2B5EF4-FFF2-40B4-BE49-F238E27FC236}">
                <a16:creationId xmlns:a16="http://schemas.microsoft.com/office/drawing/2014/main" id="{4B1C62EC-8ED0-ED3E-3824-97763F29E65D}"/>
              </a:ext>
            </a:extLst>
          </p:cNvPr>
          <p:cNvPicPr>
            <a:picLocks noChangeAspect="1"/>
          </p:cNvPicPr>
          <p:nvPr/>
        </p:nvPicPr>
        <p:blipFill>
          <a:blip r:embed="rId5"/>
          <a:stretch>
            <a:fillRect/>
          </a:stretch>
        </p:blipFill>
        <p:spPr>
          <a:xfrm>
            <a:off x="9768489" y="2191386"/>
            <a:ext cx="1326231" cy="1969650"/>
          </a:xfrm>
          <a:prstGeom prst="rect">
            <a:avLst/>
          </a:prstGeom>
        </p:spPr>
      </p:pic>
      <p:pic>
        <p:nvPicPr>
          <p:cNvPr id="16" name="Picture 15">
            <a:extLst>
              <a:ext uri="{FF2B5EF4-FFF2-40B4-BE49-F238E27FC236}">
                <a16:creationId xmlns:a16="http://schemas.microsoft.com/office/drawing/2014/main" id="{D9B4B97C-75AD-EC6A-D52E-62BB1B2CC1EA}"/>
              </a:ext>
            </a:extLst>
          </p:cNvPr>
          <p:cNvPicPr>
            <a:picLocks noChangeAspect="1"/>
          </p:cNvPicPr>
          <p:nvPr/>
        </p:nvPicPr>
        <p:blipFill>
          <a:blip r:embed="rId6"/>
          <a:stretch>
            <a:fillRect/>
          </a:stretch>
        </p:blipFill>
        <p:spPr>
          <a:xfrm>
            <a:off x="9698113" y="4269410"/>
            <a:ext cx="1510115" cy="2311400"/>
          </a:xfrm>
          <a:prstGeom prst="rect">
            <a:avLst/>
          </a:prstGeom>
        </p:spPr>
      </p:pic>
    </p:spTree>
    <p:extLst>
      <p:ext uri="{BB962C8B-B14F-4D97-AF65-F5344CB8AC3E}">
        <p14:creationId xmlns:p14="http://schemas.microsoft.com/office/powerpoint/2010/main" val="18216661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626533" y="1775856"/>
            <a:ext cx="8229600" cy="4269316"/>
          </a:xfrm>
        </p:spPr>
        <p:txBody>
          <a:bodyPr>
            <a:normAutofit/>
          </a:bodyPr>
          <a:lstStyle/>
          <a:p>
            <a:pPr marL="0" indent="0">
              <a:buNone/>
            </a:pPr>
            <a:r>
              <a:rPr lang="en-GB" sz="2800" b="1" dirty="0">
                <a:solidFill>
                  <a:schemeClr val="bg1">
                    <a:lumMod val="50000"/>
                  </a:schemeClr>
                </a:solidFill>
                <a:latin typeface="Poppins" panose="00000500000000000000" pitchFamily="2" charset="0"/>
                <a:cs typeface="Poppins" panose="00000500000000000000" pitchFamily="2" charset="0"/>
              </a:rPr>
              <a:t>Maths:</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We will continue to use the White Rose scheme of learning to deliver high-quality mathematics lessons with a focus on developing mathematical fluency, as well as the ability to problem solve and apply learning to different real-life contexts.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7600" y="1096963"/>
            <a:ext cx="2831199" cy="2831199"/>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6133" y="4195168"/>
            <a:ext cx="2454960" cy="1949527"/>
          </a:xfrm>
          <a:prstGeom prst="rect">
            <a:avLst/>
          </a:prstGeom>
        </p:spPr>
      </p:pic>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l="17798" t="12698" r="14870" b="62434"/>
          <a:stretch/>
        </p:blipFill>
        <p:spPr>
          <a:xfrm>
            <a:off x="4822810" y="479727"/>
            <a:ext cx="4326466" cy="1128646"/>
          </a:xfrm>
          <a:prstGeom prst="rect">
            <a:avLst/>
          </a:prstGeom>
        </p:spPr>
      </p:pic>
      <p:pic>
        <p:nvPicPr>
          <p:cNvPr id="4" name="Picture 3"/>
          <p:cNvPicPr>
            <a:picLocks noChangeAspect="1"/>
          </p:cNvPicPr>
          <p:nvPr/>
        </p:nvPicPr>
        <p:blipFill>
          <a:blip r:embed="rId5"/>
          <a:stretch>
            <a:fillRect/>
          </a:stretch>
        </p:blipFill>
        <p:spPr>
          <a:xfrm>
            <a:off x="304800" y="4286723"/>
            <a:ext cx="9382125" cy="1990725"/>
          </a:xfrm>
          <a:prstGeom prst="rect">
            <a:avLst/>
          </a:prstGeom>
        </p:spPr>
      </p:pic>
    </p:spTree>
    <p:extLst>
      <p:ext uri="{BB962C8B-B14F-4D97-AF65-F5344CB8AC3E}">
        <p14:creationId xmlns:p14="http://schemas.microsoft.com/office/powerpoint/2010/main" val="2677041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0" y="1653644"/>
            <a:ext cx="9629237" cy="4684093"/>
          </a:xfrm>
        </p:spPr>
        <p:txBody>
          <a:bodyPr>
            <a:normAutofit lnSpcReduction="10000"/>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3200" b="1" dirty="0">
                <a:solidFill>
                  <a:schemeClr val="bg1">
                    <a:lumMod val="50000"/>
                  </a:schemeClr>
                </a:solidFill>
                <a:latin typeface="Poppins" panose="00000500000000000000" pitchFamily="2" charset="0"/>
                <a:cs typeface="Poppins" panose="00000500000000000000" pitchFamily="2" charset="0"/>
              </a:rPr>
              <a:t>Religious Education:</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As a Church of England school, faith and belief play a key role in the life of the school and our curriculum is centred around our vision statement of ‘loving God’.  </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We value R.E as a core subject and encourage an enquiry-based approach to learning about Christianity and other faiths.   </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The children will have weekly R.E lessons, as well as daily acts of worship. </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As well as the Christian Faith, we cover Islam and Hinduism in Y5. </a:t>
            </a:r>
            <a:endParaRPr lang="en-GB" sz="2400" b="1"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b="1"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dirty="0">
              <a:solidFill>
                <a:schemeClr val="bg1">
                  <a:lumMod val="50000"/>
                </a:schemeClr>
              </a:solidFill>
              <a:latin typeface="Poppins" panose="00000500000000000000" pitchFamily="2" charset="0"/>
              <a:cs typeface="Poppins" panose="00000500000000000000" pitchFamily="2" charset="0"/>
            </a:endParaRPr>
          </a:p>
        </p:txBody>
      </p:sp>
      <p:pic>
        <p:nvPicPr>
          <p:cNvPr id="6" name="Picture 5">
            <a:extLst>
              <a:ext uri="{FF2B5EF4-FFF2-40B4-BE49-F238E27FC236}">
                <a16:creationId xmlns:a16="http://schemas.microsoft.com/office/drawing/2014/main" id="{EAF8942D-2885-2889-7987-EEEBD3AF4935}"/>
              </a:ext>
            </a:extLst>
          </p:cNvPr>
          <p:cNvPicPr>
            <a:picLocks noChangeAspect="1"/>
          </p:cNvPicPr>
          <p:nvPr/>
        </p:nvPicPr>
        <p:blipFill>
          <a:blip r:embed="rId2"/>
          <a:stretch>
            <a:fillRect/>
          </a:stretch>
        </p:blipFill>
        <p:spPr>
          <a:xfrm>
            <a:off x="4128603" y="112711"/>
            <a:ext cx="8157822" cy="2207156"/>
          </a:xfrm>
          <a:prstGeom prst="rect">
            <a:avLst/>
          </a:prstGeom>
        </p:spPr>
      </p:pic>
      <p:pic>
        <p:nvPicPr>
          <p:cNvPr id="8" name="Picture 7">
            <a:extLst>
              <a:ext uri="{FF2B5EF4-FFF2-40B4-BE49-F238E27FC236}">
                <a16:creationId xmlns:a16="http://schemas.microsoft.com/office/drawing/2014/main" id="{7B24C3F5-6D85-AB28-8EC0-5BAF55ED00C8}"/>
              </a:ext>
            </a:extLst>
          </p:cNvPr>
          <p:cNvPicPr>
            <a:picLocks noChangeAspect="1"/>
          </p:cNvPicPr>
          <p:nvPr/>
        </p:nvPicPr>
        <p:blipFill>
          <a:blip r:embed="rId3"/>
          <a:stretch>
            <a:fillRect/>
          </a:stretch>
        </p:blipFill>
        <p:spPr>
          <a:xfrm>
            <a:off x="9716245" y="3247247"/>
            <a:ext cx="2304973" cy="1496886"/>
          </a:xfrm>
          <a:prstGeom prst="rect">
            <a:avLst/>
          </a:prstGeom>
        </p:spPr>
      </p:pic>
    </p:spTree>
    <p:extLst>
      <p:ext uri="{BB962C8B-B14F-4D97-AF65-F5344CB8AC3E}">
        <p14:creationId xmlns:p14="http://schemas.microsoft.com/office/powerpoint/2010/main" val="16564855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FCAC8-4918-195A-FE3F-8DA81CD09C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2DB905-3D74-D47B-8D0F-F3AAF2C35891}"/>
              </a:ext>
            </a:extLst>
          </p:cNvPr>
          <p:cNvSpPr>
            <a:spLocks noGrp="1"/>
          </p:cNvSpPr>
          <p:nvPr>
            <p:ph type="title"/>
          </p:nvPr>
        </p:nvSpPr>
        <p:spPr>
          <a:xfrm>
            <a:off x="304800" y="394977"/>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PHSE/ RSE</a:t>
            </a:r>
          </a:p>
        </p:txBody>
      </p:sp>
      <p:sp>
        <p:nvSpPr>
          <p:cNvPr id="3" name="Content Placeholder 2">
            <a:extLst>
              <a:ext uri="{FF2B5EF4-FFF2-40B4-BE49-F238E27FC236}">
                <a16:creationId xmlns:a16="http://schemas.microsoft.com/office/drawing/2014/main" id="{8B95132E-0726-3535-714F-00B5E29444B7}"/>
              </a:ext>
            </a:extLst>
          </p:cNvPr>
          <p:cNvSpPr>
            <a:spLocks noGrp="1"/>
          </p:cNvSpPr>
          <p:nvPr>
            <p:ph idx="1"/>
          </p:nvPr>
        </p:nvSpPr>
        <p:spPr>
          <a:xfrm>
            <a:off x="304800" y="1653644"/>
            <a:ext cx="9895489" cy="4684093"/>
          </a:xfrm>
        </p:spPr>
        <p:txBody>
          <a:bodyPr>
            <a:normAutofit/>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3200" b="1" dirty="0">
                <a:solidFill>
                  <a:schemeClr val="bg1">
                    <a:lumMod val="50000"/>
                  </a:schemeClr>
                </a:solidFill>
                <a:latin typeface="Poppins" panose="00000500000000000000" pitchFamily="2" charset="0"/>
                <a:cs typeface="Poppins" panose="00000500000000000000" pitchFamily="2" charset="0"/>
              </a:rPr>
              <a:t>KAPOW – new scheme:</a:t>
            </a:r>
          </a:p>
          <a:p>
            <a:pPr marL="0" indent="0">
              <a:buNone/>
            </a:pPr>
            <a:endParaRPr lang="en-GB" dirty="0">
              <a:solidFill>
                <a:schemeClr val="bg1">
                  <a:lumMod val="50000"/>
                </a:schemeClr>
              </a:solidFill>
              <a:latin typeface="Poppins" panose="00000500000000000000" pitchFamily="2" charset="0"/>
              <a:cs typeface="Poppins" panose="00000500000000000000" pitchFamily="2" charset="0"/>
            </a:endParaRPr>
          </a:p>
        </p:txBody>
      </p:sp>
      <p:pic>
        <p:nvPicPr>
          <p:cNvPr id="7" name="Picture 6">
            <a:extLst>
              <a:ext uri="{FF2B5EF4-FFF2-40B4-BE49-F238E27FC236}">
                <a16:creationId xmlns:a16="http://schemas.microsoft.com/office/drawing/2014/main" id="{291DA077-30BF-8894-FEE6-9CC8631415EA}"/>
              </a:ext>
            </a:extLst>
          </p:cNvPr>
          <p:cNvPicPr>
            <a:picLocks noChangeAspect="1"/>
          </p:cNvPicPr>
          <p:nvPr/>
        </p:nvPicPr>
        <p:blipFill>
          <a:blip r:embed="rId2"/>
          <a:stretch>
            <a:fillRect/>
          </a:stretch>
        </p:blipFill>
        <p:spPr>
          <a:xfrm>
            <a:off x="234548" y="2780919"/>
            <a:ext cx="11496787" cy="1296162"/>
          </a:xfrm>
          <a:prstGeom prst="rect">
            <a:avLst/>
          </a:prstGeom>
        </p:spPr>
      </p:pic>
      <p:pic>
        <p:nvPicPr>
          <p:cNvPr id="9" name="Picture 8">
            <a:extLst>
              <a:ext uri="{FF2B5EF4-FFF2-40B4-BE49-F238E27FC236}">
                <a16:creationId xmlns:a16="http://schemas.microsoft.com/office/drawing/2014/main" id="{76B8FE79-FC67-B0CF-500B-D958613B1C50}"/>
              </a:ext>
            </a:extLst>
          </p:cNvPr>
          <p:cNvPicPr>
            <a:picLocks noChangeAspect="1"/>
          </p:cNvPicPr>
          <p:nvPr/>
        </p:nvPicPr>
        <p:blipFill>
          <a:blip r:embed="rId3"/>
          <a:stretch>
            <a:fillRect/>
          </a:stretch>
        </p:blipFill>
        <p:spPr>
          <a:xfrm>
            <a:off x="7185253" y="0"/>
            <a:ext cx="3922629" cy="2739752"/>
          </a:xfrm>
          <a:prstGeom prst="rect">
            <a:avLst/>
          </a:prstGeom>
        </p:spPr>
      </p:pic>
      <p:pic>
        <p:nvPicPr>
          <p:cNvPr id="11" name="Picture 10">
            <a:extLst>
              <a:ext uri="{FF2B5EF4-FFF2-40B4-BE49-F238E27FC236}">
                <a16:creationId xmlns:a16="http://schemas.microsoft.com/office/drawing/2014/main" id="{D8FB407E-E537-533E-E04A-16029F15A207}"/>
              </a:ext>
            </a:extLst>
          </p:cNvPr>
          <p:cNvPicPr>
            <a:picLocks noChangeAspect="1"/>
          </p:cNvPicPr>
          <p:nvPr/>
        </p:nvPicPr>
        <p:blipFill>
          <a:blip r:embed="rId4"/>
          <a:stretch>
            <a:fillRect/>
          </a:stretch>
        </p:blipFill>
        <p:spPr>
          <a:xfrm>
            <a:off x="131343" y="4118248"/>
            <a:ext cx="3767689" cy="2667016"/>
          </a:xfrm>
          <a:prstGeom prst="rect">
            <a:avLst/>
          </a:prstGeom>
        </p:spPr>
      </p:pic>
    </p:spTree>
    <p:extLst>
      <p:ext uri="{BB962C8B-B14F-4D97-AF65-F5344CB8AC3E}">
        <p14:creationId xmlns:p14="http://schemas.microsoft.com/office/powerpoint/2010/main" val="3205193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408" y="57639"/>
            <a:ext cx="10058400" cy="1450757"/>
          </a:xfrm>
        </p:spPr>
        <p:txBody>
          <a:bodyPr>
            <a:normAutofit/>
          </a:bodyPr>
          <a:lstStyle/>
          <a:p>
            <a:r>
              <a:rPr lang="en-GB" sz="2800" b="1" dirty="0">
                <a:solidFill>
                  <a:schemeClr val="bg1">
                    <a:lumMod val="50000"/>
                  </a:schemeClr>
                </a:solidFill>
                <a:latin typeface="Poppins" panose="00000500000000000000" pitchFamily="2" charset="0"/>
                <a:cs typeface="Poppins" panose="00000500000000000000" pitchFamily="2" charset="0"/>
              </a:rPr>
              <a:t>Mental health and well-being:</a:t>
            </a:r>
          </a:p>
        </p:txBody>
      </p:sp>
      <p:pic>
        <p:nvPicPr>
          <p:cNvPr id="4" name="Picture 3"/>
          <p:cNvPicPr>
            <a:picLocks noChangeAspect="1"/>
          </p:cNvPicPr>
          <p:nvPr/>
        </p:nvPicPr>
        <p:blipFill>
          <a:blip r:embed="rId3"/>
          <a:stretch>
            <a:fillRect/>
          </a:stretch>
        </p:blipFill>
        <p:spPr>
          <a:xfrm>
            <a:off x="6497417" y="187533"/>
            <a:ext cx="2498718" cy="1417058"/>
          </a:xfrm>
          <a:prstGeom prst="rect">
            <a:avLst/>
          </a:prstGeom>
        </p:spPr>
      </p:pic>
      <p:sp>
        <p:nvSpPr>
          <p:cNvPr id="5" name="Title 1"/>
          <p:cNvSpPr txBox="1">
            <a:spLocks/>
          </p:cNvSpPr>
          <p:nvPr/>
        </p:nvSpPr>
        <p:spPr>
          <a:xfrm>
            <a:off x="390703" y="62056"/>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b="1" dirty="0">
              <a:solidFill>
                <a:schemeClr val="bg1">
                  <a:lumMod val="50000"/>
                </a:schemeClr>
              </a:solidFill>
              <a:latin typeface="Poppins" panose="00000500000000000000" pitchFamily="2" charset="0"/>
              <a:cs typeface="Poppins" panose="00000500000000000000" pitchFamily="2" charset="0"/>
            </a:endParaRPr>
          </a:p>
        </p:txBody>
      </p:sp>
      <p:sp>
        <p:nvSpPr>
          <p:cNvPr id="6" name="Content Placeholder 2"/>
          <p:cNvSpPr>
            <a:spLocks noGrp="1"/>
          </p:cNvSpPr>
          <p:nvPr>
            <p:ph idx="1"/>
          </p:nvPr>
        </p:nvSpPr>
        <p:spPr>
          <a:xfrm>
            <a:off x="5872876" y="2269272"/>
            <a:ext cx="5190416" cy="4074249"/>
          </a:xfrm>
        </p:spPr>
        <p:txBody>
          <a:bodyPr>
            <a:normAutofit/>
          </a:bodyPr>
          <a:lstStyle/>
          <a:p>
            <a:pPr marL="0" indent="0">
              <a:buNone/>
            </a:pPr>
            <a:endParaRPr lang="en-GB" dirty="0">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dirty="0">
                <a:solidFill>
                  <a:schemeClr val="bg1">
                    <a:lumMod val="50000"/>
                  </a:schemeClr>
                </a:solidFill>
                <a:latin typeface="Poppins" panose="00000500000000000000" pitchFamily="2" charset="0"/>
                <a:cs typeface="Poppins" panose="00000500000000000000" pitchFamily="2" charset="0"/>
              </a:rPr>
              <a:t>Supports mental health and wellbeing</a:t>
            </a:r>
          </a:p>
          <a:p>
            <a:pPr>
              <a:buFont typeface="Wingdings" panose="05000000000000000000" pitchFamily="2" charset="2"/>
              <a:buChar char="§"/>
            </a:pPr>
            <a:r>
              <a:rPr lang="en-GB" dirty="0">
                <a:solidFill>
                  <a:schemeClr val="bg1">
                    <a:lumMod val="50000"/>
                  </a:schemeClr>
                </a:solidFill>
                <a:latin typeface="Poppins" panose="00000500000000000000" pitchFamily="2" charset="0"/>
                <a:cs typeface="Poppins" panose="00000500000000000000" pitchFamily="2" charset="0"/>
              </a:rPr>
              <a:t>Taught a series of tricks to help deal with everyday situations</a:t>
            </a:r>
          </a:p>
          <a:p>
            <a:pPr>
              <a:buFont typeface="Wingdings" panose="05000000000000000000" pitchFamily="2" charset="2"/>
              <a:buChar char="§"/>
            </a:pPr>
            <a:r>
              <a:rPr lang="en-GB" dirty="0">
                <a:solidFill>
                  <a:schemeClr val="bg1">
                    <a:lumMod val="50000"/>
                  </a:schemeClr>
                </a:solidFill>
                <a:latin typeface="Poppins" panose="00000500000000000000" pitchFamily="2" charset="0"/>
                <a:cs typeface="Poppins" panose="00000500000000000000" pitchFamily="2" charset="0"/>
              </a:rPr>
              <a:t>Promotes important skills: resilience, independence, etc.  </a:t>
            </a:r>
          </a:p>
          <a:p>
            <a:endParaRPr lang="en-GB" dirty="0"/>
          </a:p>
        </p:txBody>
      </p:sp>
      <p:pic>
        <p:nvPicPr>
          <p:cNvPr id="8" name="Picture 7"/>
          <p:cNvPicPr>
            <a:picLocks noChangeAspect="1"/>
          </p:cNvPicPr>
          <p:nvPr/>
        </p:nvPicPr>
        <p:blipFill>
          <a:blip r:embed="rId4"/>
          <a:stretch>
            <a:fillRect/>
          </a:stretch>
        </p:blipFill>
        <p:spPr>
          <a:xfrm>
            <a:off x="10691424" y="4392892"/>
            <a:ext cx="1109682" cy="1694172"/>
          </a:xfrm>
          <a:prstGeom prst="rect">
            <a:avLst/>
          </a:prstGeom>
        </p:spPr>
      </p:pic>
      <p:pic>
        <p:nvPicPr>
          <p:cNvPr id="9" name="Picture 8"/>
          <p:cNvPicPr>
            <a:picLocks noChangeAspect="1"/>
          </p:cNvPicPr>
          <p:nvPr/>
        </p:nvPicPr>
        <p:blipFill>
          <a:blip r:embed="rId5"/>
          <a:stretch>
            <a:fillRect/>
          </a:stretch>
        </p:blipFill>
        <p:spPr>
          <a:xfrm>
            <a:off x="278408" y="2875175"/>
            <a:ext cx="4898448" cy="3281960"/>
          </a:xfrm>
          <a:prstGeom prst="rect">
            <a:avLst/>
          </a:prstGeom>
        </p:spPr>
      </p:pic>
      <p:sp>
        <p:nvSpPr>
          <p:cNvPr id="3" name="Rectangle 2"/>
          <p:cNvSpPr/>
          <p:nvPr/>
        </p:nvSpPr>
        <p:spPr>
          <a:xfrm>
            <a:off x="1932267" y="2039453"/>
            <a:ext cx="2204450" cy="584775"/>
          </a:xfrm>
          <a:prstGeom prst="rect">
            <a:avLst/>
          </a:prstGeom>
        </p:spPr>
        <p:txBody>
          <a:bodyPr wrap="none">
            <a:spAutoFit/>
          </a:bodyPr>
          <a:lstStyle/>
          <a:p>
            <a:r>
              <a:rPr lang="en-GB" sz="3200" b="1" dirty="0">
                <a:solidFill>
                  <a:schemeClr val="bg1">
                    <a:lumMod val="50000"/>
                  </a:schemeClr>
                </a:solidFill>
                <a:latin typeface="Poppins" panose="00000500000000000000" pitchFamily="2" charset="0"/>
                <a:cs typeface="Poppins" panose="00000500000000000000" pitchFamily="2" charset="0"/>
              </a:rPr>
              <a:t>Trick Box:</a:t>
            </a:r>
          </a:p>
        </p:txBody>
      </p:sp>
      <p:pic>
        <p:nvPicPr>
          <p:cNvPr id="1026" name="Picture 2" descr="The Colour Monster: The Feelings Doctor ...">
            <a:extLst>
              <a:ext uri="{FF2B5EF4-FFF2-40B4-BE49-F238E27FC236}">
                <a16:creationId xmlns:a16="http://schemas.microsoft.com/office/drawing/2014/main" id="{81A64613-2A47-4B91-B910-43C232479E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38915" y="321983"/>
            <a:ext cx="21336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964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4A89A-0FCB-2A46-2B36-4C0BF84F80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AE7849-6A99-CA95-8652-EA01155F2E22}"/>
              </a:ext>
            </a:extLst>
          </p:cNvPr>
          <p:cNvSpPr>
            <a:spLocks noGrp="1"/>
          </p:cNvSpPr>
          <p:nvPr>
            <p:ph type="title"/>
          </p:nvPr>
        </p:nvSpPr>
        <p:spPr/>
        <p:txBody>
          <a:bodyPr/>
          <a:lstStyle/>
          <a:p>
            <a:r>
              <a:rPr lang="en-GB" dirty="0">
                <a:solidFill>
                  <a:srgbClr val="00B050"/>
                </a:solidFill>
                <a:latin typeface="Poppins" panose="00000500000000000000" pitchFamily="2" charset="0"/>
                <a:cs typeface="Poppins" panose="00000500000000000000" pitchFamily="2" charset="0"/>
              </a:rPr>
              <a:t>History</a:t>
            </a:r>
            <a:r>
              <a:rPr lang="en-GB" dirty="0">
                <a:latin typeface="Poppins" panose="00000500000000000000" pitchFamily="2" charset="0"/>
                <a:cs typeface="Poppins" panose="00000500000000000000" pitchFamily="2" charset="0"/>
              </a:rPr>
              <a:t> and </a:t>
            </a:r>
            <a:r>
              <a:rPr lang="en-GB" dirty="0">
                <a:solidFill>
                  <a:srgbClr val="FF0000"/>
                </a:solidFill>
                <a:latin typeface="Poppins" panose="00000500000000000000" pitchFamily="2" charset="0"/>
                <a:cs typeface="Poppins" panose="00000500000000000000" pitchFamily="2" charset="0"/>
              </a:rPr>
              <a:t>Geography</a:t>
            </a:r>
          </a:p>
        </p:txBody>
      </p:sp>
      <p:sp>
        <p:nvSpPr>
          <p:cNvPr id="3" name="Content Placeholder 2">
            <a:extLst>
              <a:ext uri="{FF2B5EF4-FFF2-40B4-BE49-F238E27FC236}">
                <a16:creationId xmlns:a16="http://schemas.microsoft.com/office/drawing/2014/main" id="{5054B8D9-092E-16A5-7488-97F9F5F5A85B}"/>
              </a:ext>
            </a:extLst>
          </p:cNvPr>
          <p:cNvSpPr>
            <a:spLocks noGrp="1"/>
          </p:cNvSpPr>
          <p:nvPr>
            <p:ph idx="1"/>
          </p:nvPr>
        </p:nvSpPr>
        <p:spPr>
          <a:xfrm>
            <a:off x="369224" y="2024639"/>
            <a:ext cx="5397732" cy="4023360"/>
          </a:xfrm>
        </p:spPr>
        <p:txBody>
          <a:bodyPr>
            <a:normAutofit lnSpcReduction="10000"/>
          </a:bodyPr>
          <a:lstStyle/>
          <a:p>
            <a:r>
              <a:rPr lang="en-GB" b="1" dirty="0">
                <a:solidFill>
                  <a:srgbClr val="7030A0"/>
                </a:solidFill>
                <a:latin typeface="Poppins" panose="00000500000000000000" pitchFamily="2" charset="0"/>
                <a:cs typeface="Poppins" panose="00000500000000000000" pitchFamily="2" charset="0"/>
              </a:rPr>
              <a:t>Autumn Term</a:t>
            </a:r>
          </a:p>
          <a:p>
            <a:r>
              <a:rPr lang="en-GB" sz="2400" dirty="0">
                <a:solidFill>
                  <a:srgbClr val="00B050"/>
                </a:solidFill>
                <a:latin typeface="Poppins" panose="00000500000000000000" pitchFamily="2" charset="0"/>
                <a:cs typeface="Poppins" panose="00000500000000000000" pitchFamily="2" charset="0"/>
              </a:rPr>
              <a:t>Roman Britain </a:t>
            </a:r>
            <a:r>
              <a:rPr lang="en-GB" sz="2400" dirty="0">
                <a:solidFill>
                  <a:schemeClr val="tx1"/>
                </a:solidFill>
                <a:latin typeface="Poppins" panose="00000500000000000000" pitchFamily="2" charset="0"/>
                <a:cs typeface="Poppins" panose="00000500000000000000" pitchFamily="2" charset="0"/>
              </a:rPr>
              <a:t>&amp;</a:t>
            </a:r>
            <a:r>
              <a:rPr lang="en-GB" sz="2400" dirty="0">
                <a:solidFill>
                  <a:srgbClr val="00B050"/>
                </a:solidFill>
                <a:latin typeface="Poppins" panose="00000500000000000000" pitchFamily="2" charset="0"/>
                <a:cs typeface="Poppins" panose="00000500000000000000" pitchFamily="2" charset="0"/>
              </a:rPr>
              <a:t> </a:t>
            </a:r>
            <a:r>
              <a:rPr lang="en-GB" sz="2400" dirty="0">
                <a:solidFill>
                  <a:srgbClr val="FF0000"/>
                </a:solidFill>
                <a:latin typeface="Poppins" panose="00000500000000000000" pitchFamily="2" charset="0"/>
                <a:cs typeface="Poppins" panose="00000500000000000000" pitchFamily="2" charset="0"/>
              </a:rPr>
              <a:t>Using Maps</a:t>
            </a:r>
            <a:r>
              <a:rPr lang="en-GB" sz="2400" dirty="0">
                <a:latin typeface="Poppins" panose="00000500000000000000" pitchFamily="2" charset="0"/>
                <a:cs typeface="Poppins" panose="00000500000000000000" pitchFamily="2" charset="0"/>
              </a:rPr>
              <a:t> </a:t>
            </a:r>
            <a:endParaRPr lang="en-GB" sz="2400" dirty="0">
              <a:solidFill>
                <a:srgbClr val="00B050"/>
              </a:solidFill>
              <a:latin typeface="Poppins" panose="00000500000000000000" pitchFamily="2" charset="0"/>
              <a:cs typeface="Poppins" panose="00000500000000000000" pitchFamily="2" charset="0"/>
            </a:endParaRPr>
          </a:p>
          <a:p>
            <a:endParaRPr lang="en-GB" dirty="0">
              <a:latin typeface="Poppins" panose="00000500000000000000" pitchFamily="2" charset="0"/>
              <a:cs typeface="Poppins" panose="00000500000000000000" pitchFamily="2" charset="0"/>
            </a:endParaRPr>
          </a:p>
          <a:p>
            <a:r>
              <a:rPr lang="en-GB" b="1" dirty="0">
                <a:solidFill>
                  <a:srgbClr val="7030A0"/>
                </a:solidFill>
                <a:latin typeface="Poppins" panose="00000500000000000000" pitchFamily="2" charset="0"/>
                <a:cs typeface="Poppins" panose="00000500000000000000" pitchFamily="2" charset="0"/>
              </a:rPr>
              <a:t>Spring Term</a:t>
            </a:r>
          </a:p>
          <a:p>
            <a:pPr marL="0" indent="0">
              <a:buNone/>
            </a:pPr>
            <a:r>
              <a:rPr lang="en-GB" sz="2400" dirty="0">
                <a:solidFill>
                  <a:srgbClr val="00B050"/>
                </a:solidFill>
                <a:latin typeface="Poppins" panose="00000500000000000000" pitchFamily="2" charset="0"/>
                <a:cs typeface="Poppins" panose="00000500000000000000" pitchFamily="2" charset="0"/>
              </a:rPr>
              <a:t>  Saxons and Scots  </a:t>
            </a:r>
            <a:r>
              <a:rPr lang="en-GB" sz="2400" dirty="0">
                <a:solidFill>
                  <a:schemeClr val="tx1"/>
                </a:solidFill>
                <a:latin typeface="Poppins" panose="00000500000000000000" pitchFamily="2" charset="0"/>
                <a:cs typeface="Poppins" panose="00000500000000000000" pitchFamily="2" charset="0"/>
              </a:rPr>
              <a:t>&amp;</a:t>
            </a:r>
            <a:r>
              <a:rPr lang="en-GB" sz="2400" dirty="0">
                <a:solidFill>
                  <a:srgbClr val="00B050"/>
                </a:solidFill>
                <a:latin typeface="Poppins" panose="00000500000000000000" pitchFamily="2" charset="0"/>
                <a:cs typeface="Poppins" panose="00000500000000000000" pitchFamily="2" charset="0"/>
              </a:rPr>
              <a:t> </a:t>
            </a:r>
            <a:r>
              <a:rPr lang="en-GB" sz="2400" dirty="0">
                <a:solidFill>
                  <a:srgbClr val="FF0000"/>
                </a:solidFill>
                <a:latin typeface="Poppins" panose="00000500000000000000" pitchFamily="2" charset="0"/>
                <a:cs typeface="Poppins" panose="00000500000000000000" pitchFamily="2" charset="0"/>
              </a:rPr>
              <a:t>London</a:t>
            </a:r>
            <a:endParaRPr lang="en-GB" sz="2400" dirty="0">
              <a:solidFill>
                <a:srgbClr val="00B050"/>
              </a:solidFill>
              <a:latin typeface="Poppins" panose="00000500000000000000" pitchFamily="2" charset="0"/>
              <a:cs typeface="Poppins" panose="00000500000000000000" pitchFamily="2" charset="0"/>
            </a:endParaRPr>
          </a:p>
          <a:p>
            <a:endParaRPr lang="en-GB" dirty="0">
              <a:latin typeface="Poppins" panose="00000500000000000000" pitchFamily="2" charset="0"/>
              <a:cs typeface="Poppins" panose="00000500000000000000" pitchFamily="2" charset="0"/>
            </a:endParaRPr>
          </a:p>
          <a:p>
            <a:r>
              <a:rPr lang="en-GB" b="1" dirty="0">
                <a:solidFill>
                  <a:srgbClr val="7030A0"/>
                </a:solidFill>
                <a:latin typeface="Poppins" panose="00000500000000000000" pitchFamily="2" charset="0"/>
                <a:cs typeface="Poppins" panose="00000500000000000000" pitchFamily="2" charset="0"/>
              </a:rPr>
              <a:t>Summer Term</a:t>
            </a:r>
          </a:p>
          <a:p>
            <a:r>
              <a:rPr lang="en-GB" sz="2400" dirty="0">
                <a:solidFill>
                  <a:srgbClr val="00B050"/>
                </a:solidFill>
                <a:latin typeface="Poppins" panose="00000500000000000000" pitchFamily="2" charset="0"/>
                <a:cs typeface="Poppins" panose="00000500000000000000" pitchFamily="2" charset="0"/>
              </a:rPr>
              <a:t>The Industrial Revolution </a:t>
            </a:r>
            <a:r>
              <a:rPr lang="en-GB" sz="2400" dirty="0">
                <a:solidFill>
                  <a:schemeClr val="tx1"/>
                </a:solidFill>
                <a:latin typeface="Poppins" panose="00000500000000000000" pitchFamily="2" charset="0"/>
                <a:cs typeface="Poppins" panose="00000500000000000000" pitchFamily="2" charset="0"/>
              </a:rPr>
              <a:t>&amp; </a:t>
            </a:r>
            <a:r>
              <a:rPr lang="en-GB" sz="2400" dirty="0">
                <a:solidFill>
                  <a:srgbClr val="FF0000"/>
                </a:solidFill>
                <a:latin typeface="Poppins" panose="00000500000000000000" pitchFamily="2" charset="0"/>
                <a:cs typeface="Poppins" panose="00000500000000000000" pitchFamily="2" charset="0"/>
              </a:rPr>
              <a:t>Rainforests</a:t>
            </a:r>
            <a:endParaRPr lang="en-GB" sz="2400" dirty="0">
              <a:solidFill>
                <a:srgbClr val="00B050"/>
              </a:solidFill>
              <a:latin typeface="Poppins" panose="00000500000000000000" pitchFamily="2" charset="0"/>
              <a:cs typeface="Poppins" panose="00000500000000000000" pitchFamily="2" charset="0"/>
            </a:endParaRPr>
          </a:p>
        </p:txBody>
      </p:sp>
      <p:pic>
        <p:nvPicPr>
          <p:cNvPr id="4" name="Picture 3" descr="The Romans in Britain -- Exploring the Roman Empire in Britain">
            <a:extLst>
              <a:ext uri="{FF2B5EF4-FFF2-40B4-BE49-F238E27FC236}">
                <a16:creationId xmlns:a16="http://schemas.microsoft.com/office/drawing/2014/main" id="{90B7A842-740D-177F-61B1-9DCCDE7D63AC}"/>
              </a:ext>
            </a:extLst>
          </p:cNvPr>
          <p:cNvPicPr>
            <a:picLocks noChangeAspect="1"/>
          </p:cNvPicPr>
          <p:nvPr/>
        </p:nvPicPr>
        <p:blipFill>
          <a:blip r:embed="rId3"/>
          <a:stretch>
            <a:fillRect/>
          </a:stretch>
        </p:blipFill>
        <p:spPr>
          <a:xfrm>
            <a:off x="7596401" y="2024637"/>
            <a:ext cx="4226375" cy="4023361"/>
          </a:xfrm>
          <a:prstGeom prst="rect">
            <a:avLst/>
          </a:prstGeom>
        </p:spPr>
      </p:pic>
    </p:spTree>
    <p:extLst>
      <p:ext uri="{BB962C8B-B14F-4D97-AF65-F5344CB8AC3E}">
        <p14:creationId xmlns:p14="http://schemas.microsoft.com/office/powerpoint/2010/main" val="999568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Weekly Timetable:</a:t>
            </a:r>
          </a:p>
        </p:txBody>
      </p:sp>
      <p:sp>
        <p:nvSpPr>
          <p:cNvPr id="3" name="Content Placeholder 2"/>
          <p:cNvSpPr>
            <a:spLocks noGrp="1"/>
          </p:cNvSpPr>
          <p:nvPr>
            <p:ph idx="1"/>
          </p:nvPr>
        </p:nvSpPr>
        <p:spPr>
          <a:xfrm>
            <a:off x="345440" y="2146301"/>
            <a:ext cx="11155680" cy="4383616"/>
          </a:xfrm>
        </p:spPr>
        <p:txBody>
          <a:bodyPr/>
          <a:lstStyle/>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Daily act of worship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P.E: twice a week </a:t>
            </a:r>
          </a:p>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 5CS: Monday (out) and Thursday (in)</a:t>
            </a:r>
          </a:p>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5AH: Monday (out) and Friday (in)</a:t>
            </a:r>
          </a:p>
          <a:p>
            <a:r>
              <a:rPr lang="en-GB" sz="2800" dirty="0">
                <a:solidFill>
                  <a:schemeClr val="tx1">
                    <a:lumMod val="50000"/>
                    <a:lumOff val="50000"/>
                  </a:schemeClr>
                </a:solidFill>
                <a:latin typeface="Poppins" panose="00000500000000000000" pitchFamily="2" charset="0"/>
                <a:cs typeface="Poppins" panose="00000500000000000000" pitchFamily="2" charset="0"/>
              </a:rPr>
              <a:t>Spelling test on Monday / Times tables on a Friday</a:t>
            </a:r>
          </a:p>
        </p:txBody>
      </p:sp>
    </p:spTree>
    <p:extLst>
      <p:ext uri="{BB962C8B-B14F-4D97-AF65-F5344CB8AC3E}">
        <p14:creationId xmlns:p14="http://schemas.microsoft.com/office/powerpoint/2010/main" val="16934641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4BF04-B92A-AEF7-52DD-2A563AE105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FCDA7F-4D2F-1E2E-C2B3-34CC2D7AC4F4}"/>
              </a:ext>
            </a:extLst>
          </p:cNvPr>
          <p:cNvSpPr>
            <a:spLocks noGrp="1"/>
          </p:cNvSpPr>
          <p:nvPr>
            <p:ph type="title"/>
          </p:nvPr>
        </p:nvSpPr>
        <p:spPr>
          <a:xfrm>
            <a:off x="304800" y="197435"/>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a:extLst>
              <a:ext uri="{FF2B5EF4-FFF2-40B4-BE49-F238E27FC236}">
                <a16:creationId xmlns:a16="http://schemas.microsoft.com/office/drawing/2014/main" id="{D46EFE2B-6026-938F-5BC5-AFE378C4B3FC}"/>
              </a:ext>
            </a:extLst>
          </p:cNvPr>
          <p:cNvSpPr>
            <a:spLocks noGrp="1"/>
          </p:cNvSpPr>
          <p:nvPr>
            <p:ph idx="1"/>
          </p:nvPr>
        </p:nvSpPr>
        <p:spPr>
          <a:xfrm>
            <a:off x="304800" y="1294342"/>
            <a:ext cx="11734800" cy="5012940"/>
          </a:xfrm>
        </p:spPr>
        <p:txBody>
          <a:bodyPr>
            <a:normAutofit/>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So, the for the start of the year, the curriculum looks like this:</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Maths: Place Value</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English: Writing: Formal Letters, character descriptions </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Reading: Non-fiction texts </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Spellings: </a:t>
            </a:r>
            <a:r>
              <a:rPr lang="en-GB" sz="2400" b="1" dirty="0" err="1">
                <a:solidFill>
                  <a:schemeClr val="bg1">
                    <a:lumMod val="50000"/>
                  </a:schemeClr>
                </a:solidFill>
                <a:latin typeface="Poppins" panose="00000500000000000000" pitchFamily="2" charset="0"/>
                <a:cs typeface="Poppins" panose="00000500000000000000" pitchFamily="2" charset="0"/>
              </a:rPr>
              <a:t>EdShed</a:t>
            </a:r>
            <a:r>
              <a:rPr lang="en-GB" sz="2400" b="1" dirty="0">
                <a:solidFill>
                  <a:schemeClr val="bg1">
                    <a:lumMod val="50000"/>
                  </a:schemeClr>
                </a:solidFill>
                <a:latin typeface="Poppins" panose="00000500000000000000" pitchFamily="2" charset="0"/>
                <a:cs typeface="Poppins" panose="00000500000000000000" pitchFamily="2" charset="0"/>
              </a:rPr>
              <a:t> (starting with –</a:t>
            </a:r>
            <a:r>
              <a:rPr lang="en-GB" sz="2400" b="1" dirty="0" err="1">
                <a:solidFill>
                  <a:schemeClr val="bg1">
                    <a:lumMod val="50000"/>
                  </a:schemeClr>
                </a:solidFill>
                <a:latin typeface="Poppins" panose="00000500000000000000" pitchFamily="2" charset="0"/>
                <a:cs typeface="Poppins" panose="00000500000000000000" pitchFamily="2" charset="0"/>
              </a:rPr>
              <a:t>tious</a:t>
            </a:r>
            <a:r>
              <a:rPr lang="en-GB" sz="2400" b="1" dirty="0">
                <a:solidFill>
                  <a:schemeClr val="bg1">
                    <a:lumMod val="50000"/>
                  </a:schemeClr>
                </a:solidFill>
                <a:latin typeface="Poppins" panose="00000500000000000000" pitchFamily="2" charset="0"/>
                <a:cs typeface="Poppins" panose="00000500000000000000" pitchFamily="2" charset="0"/>
              </a:rPr>
              <a:t> and –</a:t>
            </a:r>
            <a:r>
              <a:rPr lang="en-GB" sz="2400" b="1" dirty="0" err="1">
                <a:solidFill>
                  <a:schemeClr val="bg1">
                    <a:lumMod val="50000"/>
                  </a:schemeClr>
                </a:solidFill>
                <a:latin typeface="Poppins" panose="00000500000000000000" pitchFamily="2" charset="0"/>
                <a:cs typeface="Poppins" panose="00000500000000000000" pitchFamily="2" charset="0"/>
              </a:rPr>
              <a:t>ious</a:t>
            </a:r>
            <a:r>
              <a:rPr lang="en-GB" sz="2400" b="1" dirty="0">
                <a:solidFill>
                  <a:schemeClr val="bg1">
                    <a:lumMod val="50000"/>
                  </a:schemeClr>
                </a:solidFill>
                <a:latin typeface="Poppins" panose="00000500000000000000" pitchFamily="2" charset="0"/>
                <a:cs typeface="Poppins" panose="00000500000000000000" pitchFamily="2" charset="0"/>
              </a:rPr>
              <a:t>), Handwriting: Assessment, G&amp;P: ending sentences </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Science: Properties of materials	RE: What would Jesus Do?</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History: Roman Britain	Computing: Coding	French: Foods	</a:t>
            </a: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Music: </a:t>
            </a:r>
            <a:r>
              <a:rPr lang="en-GB" sz="2400" b="1" dirty="0" err="1">
                <a:solidFill>
                  <a:schemeClr val="bg1">
                    <a:lumMod val="50000"/>
                  </a:schemeClr>
                </a:solidFill>
                <a:latin typeface="Poppins" panose="00000500000000000000" pitchFamily="2" charset="0"/>
                <a:cs typeface="Poppins" panose="00000500000000000000" pitchFamily="2" charset="0"/>
              </a:rPr>
              <a:t>Livin</a:t>
            </a:r>
            <a:r>
              <a:rPr lang="en-GB" sz="2400" b="1" dirty="0">
                <a:solidFill>
                  <a:schemeClr val="bg1">
                    <a:lumMod val="50000"/>
                  </a:schemeClr>
                </a:solidFill>
                <a:latin typeface="Poppins" panose="00000500000000000000" pitchFamily="2" charset="0"/>
                <a:cs typeface="Poppins" panose="00000500000000000000" pitchFamily="2" charset="0"/>
              </a:rPr>
              <a:t>’ On a Prayer	PHSE: My Healthy Self 		PE: In and Out </a:t>
            </a: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p:txBody>
      </p:sp>
      <p:sp>
        <p:nvSpPr>
          <p:cNvPr id="6" name="AutoShape 2" descr="Image of Who Let the Gods Out?: the first EPIC adventure in Maz Evans's laugh-out-loud hilarious series">
            <a:extLst>
              <a:ext uri="{FF2B5EF4-FFF2-40B4-BE49-F238E27FC236}">
                <a16:creationId xmlns:a16="http://schemas.microsoft.com/office/drawing/2014/main" id="{B60703CD-881A-BDE8-4549-ACCBD6DB8945}"/>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92500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013" y="196427"/>
            <a:ext cx="10058400" cy="1450757"/>
          </a:xfrm>
        </p:spPr>
        <p:txBody>
          <a:bodyPr/>
          <a:lstStyle/>
          <a:p>
            <a:r>
              <a:rPr lang="en-GB" b="1" dirty="0">
                <a:solidFill>
                  <a:schemeClr val="bg1">
                    <a:lumMod val="50000"/>
                  </a:schemeClr>
                </a:solidFill>
                <a:latin typeface="Poppins" panose="00000500000000000000" pitchFamily="2" charset="0"/>
                <a:cs typeface="Poppins" panose="00000500000000000000" pitchFamily="2" charset="0"/>
              </a:rPr>
              <a:t>Educational Visits:</a:t>
            </a:r>
          </a:p>
        </p:txBody>
      </p:sp>
      <p:sp>
        <p:nvSpPr>
          <p:cNvPr id="3" name="Content Placeholder 2"/>
          <p:cNvSpPr>
            <a:spLocks noGrp="1"/>
          </p:cNvSpPr>
          <p:nvPr>
            <p:ph idx="1"/>
          </p:nvPr>
        </p:nvSpPr>
        <p:spPr>
          <a:xfrm>
            <a:off x="403013" y="1886673"/>
            <a:ext cx="10976187" cy="4195780"/>
          </a:xfrm>
        </p:spPr>
        <p:txBody>
          <a:bodyPr>
            <a:normAutofit fontScale="92500" lnSpcReduction="10000"/>
          </a:bodyPr>
          <a:lstStyle/>
          <a:p>
            <a:r>
              <a:rPr lang="en-GB" sz="2800" dirty="0">
                <a:solidFill>
                  <a:schemeClr val="bg1">
                    <a:lumMod val="50000"/>
                  </a:schemeClr>
                </a:solidFill>
                <a:latin typeface="Poppins" panose="00000500000000000000" pitchFamily="2" charset="0"/>
                <a:cs typeface="Poppins" panose="00000500000000000000" pitchFamily="2" charset="0"/>
              </a:rPr>
              <a:t>We enhance and enrich the curriculum through a variety of activities: educational trips and visitors, school performances, as well as extra-curricular lunchtime and after school clubs.</a:t>
            </a:r>
          </a:p>
          <a:p>
            <a:pPr marL="0" indent="0">
              <a:buNone/>
            </a:pPr>
            <a:r>
              <a:rPr lang="en-GB" sz="2800" u="sng" dirty="0">
                <a:solidFill>
                  <a:schemeClr val="bg1">
                    <a:lumMod val="50000"/>
                  </a:schemeClr>
                </a:solidFill>
                <a:latin typeface="Poppins" panose="00000500000000000000" pitchFamily="2" charset="0"/>
                <a:cs typeface="Poppins" panose="00000500000000000000" pitchFamily="2" charset="0"/>
              </a:rPr>
              <a:t>Dates to be confirmed: </a:t>
            </a:r>
          </a:p>
          <a:p>
            <a:pPr marL="0" indent="0">
              <a:buNone/>
            </a:pPr>
            <a:r>
              <a:rPr lang="en-GB" sz="2800" dirty="0">
                <a:solidFill>
                  <a:schemeClr val="tx1"/>
                </a:solidFill>
                <a:latin typeface="Poppins" panose="00000500000000000000" pitchFamily="2" charset="0"/>
                <a:cs typeface="Poppins" panose="00000500000000000000" pitchFamily="2" charset="0"/>
              </a:rPr>
              <a:t>Spring Term: Cranborne ATC </a:t>
            </a:r>
            <a:r>
              <a:rPr lang="en-GB" dirty="0">
                <a:solidFill>
                  <a:schemeClr val="tx1"/>
                </a:solidFill>
                <a:latin typeface="Poppins" panose="00000500000000000000" pitchFamily="2" charset="0"/>
                <a:cs typeface="Poppins" panose="00000500000000000000" pitchFamily="2" charset="0"/>
              </a:rPr>
              <a:t>(History topic of the Saxons and Scots) £30</a:t>
            </a:r>
          </a:p>
          <a:p>
            <a:pPr marL="0" indent="0">
              <a:buNone/>
            </a:pPr>
            <a:endParaRPr lang="en-GB" dirty="0">
              <a:solidFill>
                <a:schemeClr val="tx1"/>
              </a:solidFill>
              <a:latin typeface="Poppins" panose="00000500000000000000" pitchFamily="2" charset="0"/>
              <a:cs typeface="Poppins" panose="00000500000000000000" pitchFamily="2" charset="0"/>
            </a:endParaRPr>
          </a:p>
          <a:p>
            <a:pPr marL="0" indent="0">
              <a:buNone/>
            </a:pPr>
            <a:r>
              <a:rPr lang="en-GB" sz="2800" dirty="0">
                <a:solidFill>
                  <a:schemeClr val="tx1"/>
                </a:solidFill>
                <a:latin typeface="Poppins" panose="00000500000000000000" pitchFamily="2" charset="0"/>
                <a:cs typeface="Poppins" panose="00000500000000000000" pitchFamily="2" charset="0"/>
              </a:rPr>
              <a:t>Summer Term - Winchester Science Museum &amp; Planetarium </a:t>
            </a:r>
            <a:r>
              <a:rPr lang="en-GB" dirty="0">
                <a:solidFill>
                  <a:schemeClr val="tx1"/>
                </a:solidFill>
                <a:latin typeface="Poppins" panose="00000500000000000000" pitchFamily="2" charset="0"/>
                <a:cs typeface="Poppins" panose="00000500000000000000" pitchFamily="2" charset="0"/>
              </a:rPr>
              <a:t>(Space topic) £26</a:t>
            </a:r>
          </a:p>
          <a:p>
            <a:pPr marL="0" indent="0">
              <a:buNone/>
            </a:pPr>
            <a:endParaRPr lang="en-GB" sz="2800" dirty="0">
              <a:solidFill>
                <a:schemeClr val="tx1"/>
              </a:solidFill>
              <a:latin typeface="Poppins" panose="00000500000000000000" pitchFamily="2" charset="0"/>
              <a:cs typeface="Poppins" panose="00000500000000000000" pitchFamily="2" charset="0"/>
            </a:endParaRP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a:t>
            </a:r>
            <a:r>
              <a:rPr lang="en-GB" sz="2600" dirty="0">
                <a:solidFill>
                  <a:schemeClr val="bg1">
                    <a:lumMod val="50000"/>
                  </a:schemeClr>
                </a:solidFill>
                <a:latin typeface="Poppins" panose="00000500000000000000" pitchFamily="2" charset="0"/>
                <a:cs typeface="Poppins" panose="00000500000000000000" pitchFamily="2" charset="0"/>
              </a:rPr>
              <a:t>Please note, these trips are subject to contributions.</a:t>
            </a:r>
            <a:endParaRPr lang="en-GB" sz="2800" dirty="0">
              <a:solidFill>
                <a:schemeClr val="bg1">
                  <a:lumMod val="50000"/>
                </a:schemeClr>
              </a:solidFill>
              <a:latin typeface="Poppins" panose="00000500000000000000" pitchFamily="2" charset="0"/>
              <a:cs typeface="Poppins" panose="00000500000000000000" pitchFamily="2" charset="0"/>
            </a:endParaRPr>
          </a:p>
        </p:txBody>
      </p:sp>
      <p:pic>
        <p:nvPicPr>
          <p:cNvPr id="4" name="Picture 3"/>
          <p:cNvPicPr>
            <a:picLocks noChangeAspect="1"/>
          </p:cNvPicPr>
          <p:nvPr/>
        </p:nvPicPr>
        <p:blipFill>
          <a:blip r:embed="rId2"/>
          <a:stretch>
            <a:fillRect/>
          </a:stretch>
        </p:blipFill>
        <p:spPr>
          <a:xfrm>
            <a:off x="9780608" y="196427"/>
            <a:ext cx="1909530" cy="14432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781226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217" y="803044"/>
            <a:ext cx="10481036" cy="1303867"/>
          </a:xfrm>
        </p:spPr>
        <p:txBody>
          <a:bodyPr>
            <a:normAutofit/>
          </a:bodyPr>
          <a:lstStyle/>
          <a:p>
            <a:r>
              <a:rPr lang="en-GB" sz="4400" b="1" dirty="0">
                <a:solidFill>
                  <a:schemeClr val="tx1">
                    <a:lumMod val="50000"/>
                    <a:lumOff val="50000"/>
                  </a:schemeClr>
                </a:solidFill>
                <a:latin typeface="Poppins" panose="00000500000000000000" pitchFamily="2" charset="0"/>
                <a:cs typeface="Poppins" panose="00000500000000000000" pitchFamily="2" charset="0"/>
              </a:rPr>
              <a:t>Homework Expectations:</a:t>
            </a:r>
            <a:br>
              <a:rPr lang="en-GB" sz="4400" b="1" dirty="0">
                <a:latin typeface="Poppins" panose="00000500000000000000" pitchFamily="2" charset="0"/>
                <a:cs typeface="Poppins" panose="00000500000000000000" pitchFamily="2" charset="0"/>
              </a:rPr>
            </a:br>
            <a:endParaRPr lang="en-GB" sz="4400" dirty="0">
              <a:latin typeface="Poppins" panose="00000500000000000000" pitchFamily="2" charset="0"/>
              <a:cs typeface="Poppins" panose="00000500000000000000" pitchFamily="2" charset="0"/>
            </a:endParaRPr>
          </a:p>
        </p:txBody>
      </p:sp>
      <p:sp>
        <p:nvSpPr>
          <p:cNvPr id="3" name="Content Placeholder 2"/>
          <p:cNvSpPr>
            <a:spLocks noGrp="1"/>
          </p:cNvSpPr>
          <p:nvPr>
            <p:ph idx="1"/>
          </p:nvPr>
        </p:nvSpPr>
        <p:spPr>
          <a:xfrm>
            <a:off x="535180" y="1920489"/>
            <a:ext cx="8705073" cy="3614037"/>
          </a:xfrm>
        </p:spPr>
        <p:txBody>
          <a:bodyPr>
            <a:normAutofit fontScale="70000" lnSpcReduction="20000"/>
          </a:bodyPr>
          <a:lstStyle/>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Weekly expectation:  </a:t>
            </a:r>
          </a:p>
          <a:p>
            <a:pPr lvl="1">
              <a:lnSpc>
                <a:spcPct val="120000"/>
              </a:lnSpc>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1 x maths task</a:t>
            </a:r>
          </a:p>
          <a:p>
            <a:pPr lvl="1">
              <a:lnSpc>
                <a:spcPct val="120000"/>
              </a:lnSpc>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Daily reading (at least 4)</a:t>
            </a:r>
          </a:p>
          <a:p>
            <a:pPr lvl="1">
              <a:lnSpc>
                <a:spcPct val="120000"/>
              </a:lnSpc>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Weekly practising of times tables and spellings</a:t>
            </a:r>
          </a:p>
          <a:p>
            <a:pPr marL="0" indent="0">
              <a:buNone/>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Maths task:</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Accessed and completed online via Microsoft Teams</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Consolidates learning covered in class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Set on a Friday and due in by 7pm the following Wednesday</a:t>
            </a:r>
          </a:p>
          <a:p>
            <a:pPr>
              <a:buFont typeface="Wingdings" panose="05000000000000000000" pitchFamily="2" charset="2"/>
              <a:buChar char="§"/>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endParaRPr lang="en-GB" sz="2800" dirty="0">
              <a:latin typeface="Poppins" panose="00000500000000000000" pitchFamily="2" charset="0"/>
              <a:cs typeface="Poppins" panose="00000500000000000000" pitchFamily="2" charset="0"/>
            </a:endParaRPr>
          </a:p>
          <a:p>
            <a:pPr>
              <a:buFont typeface="Wingdings" panose="05000000000000000000" pitchFamily="2" charset="2"/>
              <a:buChar char="§"/>
            </a:pPr>
            <a:endParaRPr lang="en-GB" sz="2800" dirty="0">
              <a:latin typeface="Poppins" panose="00000500000000000000" pitchFamily="2" charset="0"/>
              <a:cs typeface="Poppins" panose="00000500000000000000" pitchFamily="2" charset="0"/>
            </a:endParaRPr>
          </a:p>
          <a:p>
            <a:pPr>
              <a:buFont typeface="Wingdings" panose="05000000000000000000" pitchFamily="2" charset="2"/>
              <a:buChar char="§"/>
            </a:pPr>
            <a:endParaRPr lang="en-GB" sz="2800" dirty="0">
              <a:latin typeface="Poppins" panose="00000500000000000000" pitchFamily="2" charset="0"/>
              <a:cs typeface="Poppins" panose="00000500000000000000" pitchFamily="2" charset="0"/>
            </a:endParaRPr>
          </a:p>
        </p:txBody>
      </p:sp>
      <p:pic>
        <p:nvPicPr>
          <p:cNvPr id="4" name="Picture 3"/>
          <p:cNvPicPr>
            <a:picLocks noChangeAspect="1"/>
          </p:cNvPicPr>
          <p:nvPr/>
        </p:nvPicPr>
        <p:blipFill>
          <a:blip r:embed="rId3"/>
          <a:stretch>
            <a:fillRect/>
          </a:stretch>
        </p:blipFill>
        <p:spPr>
          <a:xfrm>
            <a:off x="7778656" y="0"/>
            <a:ext cx="1713560" cy="1713560"/>
          </a:xfrm>
          <a:prstGeom prst="rect">
            <a:avLst/>
          </a:prstGeom>
          <a:ln>
            <a:noFill/>
          </a:ln>
          <a:effectLst>
            <a:softEdge rad="112500"/>
          </a:effectLst>
        </p:spPr>
      </p:pic>
      <p:pic>
        <p:nvPicPr>
          <p:cNvPr id="6" name="Picture 5"/>
          <p:cNvPicPr>
            <a:picLocks noChangeAspect="1"/>
          </p:cNvPicPr>
          <p:nvPr/>
        </p:nvPicPr>
        <p:blipFill>
          <a:blip r:embed="rId4"/>
          <a:stretch>
            <a:fillRect/>
          </a:stretch>
        </p:blipFill>
        <p:spPr>
          <a:xfrm>
            <a:off x="9492216" y="3513114"/>
            <a:ext cx="2287043" cy="2610212"/>
          </a:xfrm>
          <a:prstGeom prst="rect">
            <a:avLst/>
          </a:prstGeom>
        </p:spPr>
      </p:pic>
    </p:spTree>
    <p:extLst>
      <p:ext uri="{BB962C8B-B14F-4D97-AF65-F5344CB8AC3E}">
        <p14:creationId xmlns:p14="http://schemas.microsoft.com/office/powerpoint/2010/main" val="39307256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2351584" y="2443904"/>
            <a:ext cx="5040560" cy="4706496"/>
          </a:xfrm>
        </p:spPr>
        <p:txBody>
          <a:bodyPr>
            <a:normAutofit/>
          </a:bodyPr>
          <a:lstStyle/>
          <a:p>
            <a:endParaRPr lang="en-GB" sz="1800" dirty="0"/>
          </a:p>
          <a:p>
            <a:pPr>
              <a:buNone/>
            </a:pPr>
            <a:endParaRPr lang="en-GB" sz="1800" dirty="0"/>
          </a:p>
          <a:p>
            <a:endParaRPr lang="en-GB" sz="1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8110" y="4198298"/>
            <a:ext cx="2110350" cy="2110350"/>
          </a:xfrm>
          <a:prstGeom prst="rect">
            <a:avLst/>
          </a:prstGeom>
        </p:spPr>
      </p:pic>
      <p:pic>
        <p:nvPicPr>
          <p:cNvPr id="4" name="Picture 3"/>
          <p:cNvPicPr>
            <a:picLocks noChangeAspect="1"/>
          </p:cNvPicPr>
          <p:nvPr/>
        </p:nvPicPr>
        <p:blipFill>
          <a:blip r:embed="rId3"/>
          <a:stretch>
            <a:fillRect/>
          </a:stretch>
        </p:blipFill>
        <p:spPr>
          <a:xfrm>
            <a:off x="556773" y="4198298"/>
            <a:ext cx="2991574" cy="1369636"/>
          </a:xfrm>
          <a:prstGeom prst="rect">
            <a:avLst/>
          </a:prstGeom>
        </p:spPr>
      </p:pic>
      <p:pic>
        <p:nvPicPr>
          <p:cNvPr id="5" name="Picture 4"/>
          <p:cNvPicPr>
            <a:picLocks noChangeAspect="1"/>
          </p:cNvPicPr>
          <p:nvPr/>
        </p:nvPicPr>
        <p:blipFill>
          <a:blip r:embed="rId4"/>
          <a:stretch>
            <a:fillRect/>
          </a:stretch>
        </p:blipFill>
        <p:spPr>
          <a:xfrm>
            <a:off x="4061546" y="4283614"/>
            <a:ext cx="5516564" cy="1027075"/>
          </a:xfrm>
          <a:prstGeom prst="rect">
            <a:avLst/>
          </a:prstGeom>
        </p:spPr>
      </p:pic>
      <p:sp>
        <p:nvSpPr>
          <p:cNvPr id="3" name="Rectangle 2"/>
          <p:cNvSpPr/>
          <p:nvPr/>
        </p:nvSpPr>
        <p:spPr>
          <a:xfrm>
            <a:off x="477017" y="308653"/>
            <a:ext cx="10800000" cy="3539430"/>
          </a:xfrm>
          <a:prstGeom prst="rect">
            <a:avLst/>
          </a:prstGeom>
          <a:solidFill>
            <a:schemeClr val="bg1"/>
          </a:solidFill>
        </p:spPr>
        <p:txBody>
          <a:bodyPr wrap="square">
            <a:spAutoFit/>
          </a:bodyPr>
          <a:lstStyle/>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Reading</a:t>
            </a:r>
            <a:r>
              <a:rPr lang="en-GB" sz="2800" dirty="0">
                <a:solidFill>
                  <a:schemeClr val="tx1">
                    <a:lumMod val="50000"/>
                    <a:lumOff val="50000"/>
                  </a:schemeClr>
                </a:solidFill>
                <a:latin typeface="Poppins" panose="00000500000000000000" pitchFamily="2" charset="0"/>
                <a:cs typeface="Poppins" panose="00000500000000000000" pitchFamily="2" charset="0"/>
              </a:rPr>
              <a:t>  - children are asked to read a wide variety of genres at least 4 times a week at home.  Please sign their planner each week to acknowledge this. </a:t>
            </a:r>
          </a:p>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Weekly spellings </a:t>
            </a:r>
            <a:r>
              <a:rPr lang="en-GB" sz="2800" dirty="0">
                <a:solidFill>
                  <a:schemeClr val="tx1">
                    <a:lumMod val="50000"/>
                    <a:lumOff val="50000"/>
                  </a:schemeClr>
                </a:solidFill>
                <a:latin typeface="Poppins" panose="00000500000000000000" pitchFamily="2" charset="0"/>
                <a:cs typeface="Poppins" panose="00000500000000000000" pitchFamily="2" charset="0"/>
              </a:rPr>
              <a:t>– focus on spelling patterns and common exception words. Words will be accessible to practise on Spelling Shed.</a:t>
            </a:r>
          </a:p>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Times tables </a:t>
            </a:r>
            <a:r>
              <a:rPr lang="en-GB" sz="2800" dirty="0">
                <a:solidFill>
                  <a:schemeClr val="tx1">
                    <a:lumMod val="50000"/>
                    <a:lumOff val="50000"/>
                  </a:schemeClr>
                </a:solidFill>
                <a:latin typeface="Poppins" panose="00000500000000000000" pitchFamily="2" charset="0"/>
                <a:cs typeface="Poppins" panose="00000500000000000000" pitchFamily="2" charset="0"/>
              </a:rPr>
              <a:t>– practise quick recall of multiplication facts up to 12x12 and their corresponding division facts.</a:t>
            </a:r>
          </a:p>
        </p:txBody>
      </p:sp>
    </p:spTree>
    <p:extLst>
      <p:ext uri="{BB962C8B-B14F-4D97-AF65-F5344CB8AC3E}">
        <p14:creationId xmlns:p14="http://schemas.microsoft.com/office/powerpoint/2010/main" val="28458454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800" y="2461171"/>
            <a:ext cx="5575267" cy="3108543"/>
          </a:xfrm>
          <a:prstGeom prst="rect">
            <a:avLst/>
          </a:prstGeom>
        </p:spPr>
        <p:txBody>
          <a:bodyPr wrap="square">
            <a:spAutoFit/>
          </a:bodyPr>
          <a:lstStyle/>
          <a:p>
            <a:r>
              <a:rPr lang="en-GB" sz="2800" dirty="0">
                <a:solidFill>
                  <a:schemeClr val="bg1">
                    <a:lumMod val="50000"/>
                  </a:schemeClr>
                </a:solidFill>
                <a:latin typeface="Poppins" panose="00000500000000000000" pitchFamily="2" charset="0"/>
                <a:cs typeface="Poppins" panose="00000500000000000000" pitchFamily="2" charset="0"/>
              </a:rPr>
              <a:t>We will continue to post a weekly summary of your child’s learning on Microsoft TEAMS. We will also endeavour to inform you of what we will be covering during the following week.</a:t>
            </a:r>
            <a:endParaRPr lang="en-GB" sz="2800" dirty="0">
              <a:solidFill>
                <a:schemeClr val="bg1">
                  <a:lumMod val="50000"/>
                </a:schemeClr>
              </a:solidFill>
            </a:endParaRPr>
          </a:p>
        </p:txBody>
      </p:sp>
      <p:sp>
        <p:nvSpPr>
          <p:cNvPr id="5" name="Rectangle 4"/>
          <p:cNvSpPr/>
          <p:nvPr/>
        </p:nvSpPr>
        <p:spPr>
          <a:xfrm>
            <a:off x="414677" y="653885"/>
            <a:ext cx="10341555" cy="830997"/>
          </a:xfrm>
          <a:prstGeom prst="rect">
            <a:avLst/>
          </a:prstGeom>
        </p:spPr>
        <p:txBody>
          <a:bodyPr wrap="square">
            <a:spAutoFit/>
          </a:bodyPr>
          <a:lstStyle/>
          <a:p>
            <a:r>
              <a:rPr lang="en-GB" sz="4800" b="1" dirty="0">
                <a:solidFill>
                  <a:schemeClr val="bg1">
                    <a:lumMod val="50000"/>
                  </a:schemeClr>
                </a:solidFill>
                <a:latin typeface="Poppins" panose="00000500000000000000" pitchFamily="2" charset="0"/>
                <a:cs typeface="Poppins" panose="00000500000000000000" pitchFamily="2" charset="0"/>
              </a:rPr>
              <a:t>A week in a few words:</a:t>
            </a:r>
            <a:endParaRPr lang="en-GB" sz="4800" b="1" dirty="0">
              <a:solidFill>
                <a:schemeClr val="bg1">
                  <a:lumMod val="50000"/>
                </a:schemeClr>
              </a:solidFill>
            </a:endParaRPr>
          </a:p>
        </p:txBody>
      </p:sp>
      <p:pic>
        <p:nvPicPr>
          <p:cNvPr id="6" name="Picture 5"/>
          <p:cNvPicPr>
            <a:picLocks noChangeAspect="1"/>
          </p:cNvPicPr>
          <p:nvPr/>
        </p:nvPicPr>
        <p:blipFill>
          <a:blip r:embed="rId2"/>
          <a:stretch>
            <a:fillRect/>
          </a:stretch>
        </p:blipFill>
        <p:spPr>
          <a:xfrm>
            <a:off x="9858181" y="0"/>
            <a:ext cx="2373925" cy="2373925"/>
          </a:xfrm>
          <a:prstGeom prst="rect">
            <a:avLst/>
          </a:prstGeom>
          <a:ln>
            <a:noFill/>
          </a:ln>
          <a:effectLst>
            <a:softEdge rad="112500"/>
          </a:effectLst>
        </p:spPr>
      </p:pic>
      <p:pic>
        <p:nvPicPr>
          <p:cNvPr id="2" name="Picture 1"/>
          <p:cNvPicPr>
            <a:picLocks noChangeAspect="1"/>
          </p:cNvPicPr>
          <p:nvPr/>
        </p:nvPicPr>
        <p:blipFill>
          <a:blip r:embed="rId3"/>
          <a:stretch>
            <a:fillRect/>
          </a:stretch>
        </p:blipFill>
        <p:spPr>
          <a:xfrm>
            <a:off x="6114716" y="2373925"/>
            <a:ext cx="5489157" cy="319578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567249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77133-EBDD-F5E9-5A9C-E33AEB46B53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7B9C41A-008B-9D77-25E2-D5CBAE78AC34}"/>
              </a:ext>
            </a:extLst>
          </p:cNvPr>
          <p:cNvSpPr/>
          <p:nvPr/>
        </p:nvSpPr>
        <p:spPr>
          <a:xfrm>
            <a:off x="249800" y="2461171"/>
            <a:ext cx="9008500" cy="3108543"/>
          </a:xfrm>
          <a:prstGeom prst="rect">
            <a:avLst/>
          </a:prstGeom>
        </p:spPr>
        <p:txBody>
          <a:bodyPr wrap="square">
            <a:spAutoFit/>
          </a:bodyPr>
          <a:lstStyle/>
          <a:p>
            <a:r>
              <a:rPr lang="en-GB" sz="2800" dirty="0">
                <a:solidFill>
                  <a:schemeClr val="bg1">
                    <a:lumMod val="50000"/>
                  </a:schemeClr>
                </a:solidFill>
              </a:rPr>
              <a:t>Volunteers – help the children!</a:t>
            </a:r>
          </a:p>
          <a:p>
            <a:r>
              <a:rPr lang="en-GB" sz="2800" dirty="0">
                <a:solidFill>
                  <a:schemeClr val="bg1">
                    <a:lumMod val="50000"/>
                  </a:schemeClr>
                </a:solidFill>
              </a:rPr>
              <a:t>SMPA plea</a:t>
            </a:r>
          </a:p>
          <a:p>
            <a:endParaRPr lang="en-GB" sz="2800" dirty="0">
              <a:solidFill>
                <a:schemeClr val="bg1">
                  <a:lumMod val="50000"/>
                </a:schemeClr>
              </a:solidFill>
            </a:endParaRPr>
          </a:p>
          <a:p>
            <a:r>
              <a:rPr lang="en-GB" sz="2800" dirty="0">
                <a:solidFill>
                  <a:schemeClr val="bg1">
                    <a:lumMod val="50000"/>
                  </a:schemeClr>
                </a:solidFill>
              </a:rPr>
              <a:t>Swimming</a:t>
            </a:r>
          </a:p>
          <a:p>
            <a:r>
              <a:rPr lang="en-GB" sz="2800" dirty="0">
                <a:solidFill>
                  <a:schemeClr val="bg1">
                    <a:lumMod val="50000"/>
                  </a:schemeClr>
                </a:solidFill>
              </a:rPr>
              <a:t>Woodland Explorers</a:t>
            </a:r>
          </a:p>
          <a:p>
            <a:endParaRPr lang="en-GB" sz="2800" dirty="0">
              <a:solidFill>
                <a:schemeClr val="bg1">
                  <a:lumMod val="50000"/>
                </a:schemeClr>
              </a:solidFill>
            </a:endParaRPr>
          </a:p>
          <a:p>
            <a:r>
              <a:rPr lang="en-GB" sz="2800" dirty="0">
                <a:solidFill>
                  <a:schemeClr val="bg1">
                    <a:lumMod val="50000"/>
                  </a:schemeClr>
                </a:solidFill>
              </a:rPr>
              <a:t>Marvellous Me</a:t>
            </a:r>
          </a:p>
        </p:txBody>
      </p:sp>
      <p:sp>
        <p:nvSpPr>
          <p:cNvPr id="5" name="Rectangle 4">
            <a:extLst>
              <a:ext uri="{FF2B5EF4-FFF2-40B4-BE49-F238E27FC236}">
                <a16:creationId xmlns:a16="http://schemas.microsoft.com/office/drawing/2014/main" id="{B945E39B-7E63-24E4-49AC-CFDE597D4EBD}"/>
              </a:ext>
            </a:extLst>
          </p:cNvPr>
          <p:cNvSpPr/>
          <p:nvPr/>
        </p:nvSpPr>
        <p:spPr>
          <a:xfrm>
            <a:off x="414677" y="653885"/>
            <a:ext cx="10341555" cy="830997"/>
          </a:xfrm>
          <a:prstGeom prst="rect">
            <a:avLst/>
          </a:prstGeom>
        </p:spPr>
        <p:txBody>
          <a:bodyPr wrap="square">
            <a:spAutoFit/>
          </a:bodyPr>
          <a:lstStyle/>
          <a:p>
            <a:r>
              <a:rPr lang="en-GB" sz="4800" b="1" dirty="0">
                <a:solidFill>
                  <a:schemeClr val="bg1">
                    <a:lumMod val="50000"/>
                  </a:schemeClr>
                </a:solidFill>
                <a:latin typeface="Poppins" panose="00000500000000000000" pitchFamily="2" charset="0"/>
                <a:cs typeface="Poppins" panose="00000500000000000000" pitchFamily="2" charset="0"/>
              </a:rPr>
              <a:t>Other important bits and pieces</a:t>
            </a:r>
            <a:endParaRPr lang="en-GB" sz="4800" b="1" dirty="0">
              <a:solidFill>
                <a:schemeClr val="bg1">
                  <a:lumMod val="50000"/>
                </a:schemeClr>
              </a:solidFill>
            </a:endParaRPr>
          </a:p>
        </p:txBody>
      </p:sp>
    </p:spTree>
    <p:extLst>
      <p:ext uri="{BB962C8B-B14F-4D97-AF65-F5344CB8AC3E}">
        <p14:creationId xmlns:p14="http://schemas.microsoft.com/office/powerpoint/2010/main" val="2112695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451704" y="4688920"/>
            <a:ext cx="10058400" cy="1450757"/>
          </a:xfrm>
        </p:spPr>
        <p:txBody>
          <a:bodyPr/>
          <a:lstStyle/>
          <a:p>
            <a:r>
              <a:rPr lang="en-GB" b="1" dirty="0">
                <a:solidFill>
                  <a:schemeClr val="bg1">
                    <a:lumMod val="50000"/>
                  </a:schemeClr>
                </a:solidFill>
                <a:latin typeface="Poppins" panose="00000500000000000000" pitchFamily="2" charset="0"/>
                <a:cs typeface="Poppins" panose="00000500000000000000" pitchFamily="2" charset="0"/>
              </a:rPr>
              <a:t>Any questions?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8583" y="1989490"/>
            <a:ext cx="5269944" cy="3161967"/>
          </a:xfrm>
          <a:prstGeom prst="rect">
            <a:avLst/>
          </a:prstGeom>
        </p:spPr>
      </p:pic>
      <p:sp>
        <p:nvSpPr>
          <p:cNvPr id="4" name="Rectangle 2"/>
          <p:cNvSpPr txBox="1">
            <a:spLocks noChangeArrowheads="1"/>
          </p:cNvSpPr>
          <p:nvPr/>
        </p:nvSpPr>
        <p:spPr>
          <a:xfrm>
            <a:off x="431904" y="275891"/>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dirty="0">
                <a:solidFill>
                  <a:schemeClr val="bg1">
                    <a:lumMod val="50000"/>
                  </a:schemeClr>
                </a:solidFill>
                <a:latin typeface="Poppins" panose="00000500000000000000" pitchFamily="2" charset="0"/>
                <a:cs typeface="Poppins" panose="00000500000000000000" pitchFamily="2" charset="0"/>
              </a:rPr>
              <a:t>Thank you for listening.</a:t>
            </a:r>
          </a:p>
        </p:txBody>
      </p:sp>
    </p:spTree>
    <p:extLst>
      <p:ext uri="{BB962C8B-B14F-4D97-AF65-F5344CB8AC3E}">
        <p14:creationId xmlns:p14="http://schemas.microsoft.com/office/powerpoint/2010/main" val="767243293"/>
      </p:ext>
    </p:extLst>
  </p:cSld>
  <p:clrMapOvr>
    <a:masterClrMapping/>
  </p:clrMapOvr>
</p:sld>
</file>

<file path=ppt/theme/theme1.xml><?xml version="1.0" encoding="utf-8"?>
<a:theme xmlns:a="http://schemas.openxmlformats.org/drawingml/2006/main" name="Retrospect">
  <a:themeElements>
    <a:clrScheme name="Custom 11">
      <a:dk1>
        <a:srgbClr val="000000"/>
      </a:dk1>
      <a:lt1>
        <a:sysClr val="window" lastClr="FFFFFF"/>
      </a:lt1>
      <a:dk2>
        <a:srgbClr val="637052"/>
      </a:dk2>
      <a:lt2>
        <a:srgbClr val="CCDDEA"/>
      </a:lt2>
      <a:accent1>
        <a:srgbClr val="FFFF66"/>
      </a:accent1>
      <a:accent2>
        <a:srgbClr val="B2B2B2"/>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bf52524c-55d6-4dd9-9fd6-689585df6b7c" xsi:nil="true"/>
    <lcf76f155ced4ddcb4097134ff3c332f xmlns="231b1ae9-e087-49e5-96fc-82494f4ee1b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54B63861F029C4A8A46F1E35482CB45" ma:contentTypeVersion="13" ma:contentTypeDescription="Create a new document." ma:contentTypeScope="" ma:versionID="9ddee1493bf8220807c0eb865ec13823">
  <xsd:schema xmlns:xsd="http://www.w3.org/2001/XMLSchema" xmlns:xs="http://www.w3.org/2001/XMLSchema" xmlns:p="http://schemas.microsoft.com/office/2006/metadata/properties" xmlns:ns2="231b1ae9-e087-49e5-96fc-82494f4ee1bd" xmlns:ns3="bf52524c-55d6-4dd9-9fd6-689585df6b7c" targetNamespace="http://schemas.microsoft.com/office/2006/metadata/properties" ma:root="true" ma:fieldsID="ab7e7308f6711a5d2b45adcd907be189" ns2:_="" ns3:_="">
    <xsd:import namespace="231b1ae9-e087-49e5-96fc-82494f4ee1bd"/>
    <xsd:import namespace="bf52524c-55d6-4dd9-9fd6-689585df6b7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b1ae9-e087-49e5-96fc-82494f4ee1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3af19dd-01da-46ad-8136-a101d7226974" ma:termSetId="09814cd3-568e-fe90-9814-8d621ff8fb84" ma:anchorId="fba54fb3-c3e1-fe81-a776-ca4b69148c4d" ma:open="true" ma:isKeyword="false">
      <xsd:complexType>
        <xsd:sequence>
          <xsd:element ref="pc:Terms" minOccurs="0" maxOccurs="1"/>
        </xsd:sequence>
      </xsd:complex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f52524c-55d6-4dd9-9fd6-689585df6b7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3bd0835-5175-4059-b18f-3ad018f609d4}" ma:internalName="TaxCatchAll" ma:showField="CatchAllData" ma:web="bf52524c-55d6-4dd9-9fd6-689585df6b7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1A073A-071B-4BB1-928A-44399F057220}">
  <ds:schemaRefs>
    <ds:schemaRef ds:uri="http://schemas.microsoft.com/sharepoint/v3/contenttype/forms"/>
  </ds:schemaRefs>
</ds:datastoreItem>
</file>

<file path=customXml/itemProps2.xml><?xml version="1.0" encoding="utf-8"?>
<ds:datastoreItem xmlns:ds="http://schemas.openxmlformats.org/officeDocument/2006/customXml" ds:itemID="{CC428EB3-ABF7-46DB-B03F-F285261A4C86}">
  <ds:schemaRefs>
    <ds:schemaRef ds:uri="http://schemas.microsoft.com/office/2006/metadata/properties"/>
    <ds:schemaRef ds:uri="http://schemas.microsoft.com/office/infopath/2007/PartnerControls"/>
    <ds:schemaRef ds:uri="bf52524c-55d6-4dd9-9fd6-689585df6b7c"/>
    <ds:schemaRef ds:uri="231b1ae9-e087-49e5-96fc-82494f4ee1bd"/>
  </ds:schemaRefs>
</ds:datastoreItem>
</file>

<file path=customXml/itemProps3.xml><?xml version="1.0" encoding="utf-8"?>
<ds:datastoreItem xmlns:ds="http://schemas.openxmlformats.org/officeDocument/2006/customXml" ds:itemID="{49DC8654-A041-4633-BB0F-BB0DE0D0F5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1b1ae9-e087-49e5-96fc-82494f4ee1bd"/>
    <ds:schemaRef ds:uri="bf52524c-55d6-4dd9-9fd6-689585df6b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1111</TotalTime>
  <Words>1687</Words>
  <Application>Microsoft Office PowerPoint</Application>
  <PresentationFormat>Widescreen</PresentationFormat>
  <Paragraphs>187</Paragraphs>
  <Slides>31</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Calibri</vt:lpstr>
      <vt:lpstr>Calibri Light</vt:lpstr>
      <vt:lpstr>Poppins</vt:lpstr>
      <vt:lpstr>Wingdings</vt:lpstr>
      <vt:lpstr>Retrospect</vt:lpstr>
      <vt:lpstr>PowerPoint Presentation</vt:lpstr>
      <vt:lpstr>The Year 5 Team:</vt:lpstr>
      <vt:lpstr>The Year 5 Team:</vt:lpstr>
      <vt:lpstr>Vision and Values:</vt:lpstr>
      <vt:lpstr>What does my child need to bring? </vt:lpstr>
      <vt:lpstr>School uniform:</vt:lpstr>
      <vt:lpstr>P.E Kit:</vt:lpstr>
      <vt:lpstr>Our Curriculum Intent:</vt:lpstr>
      <vt:lpstr>How is the week structured?</vt:lpstr>
      <vt:lpstr>Curriculum:</vt:lpstr>
      <vt:lpstr>Curriculum:</vt:lpstr>
      <vt:lpstr>Curriculum:</vt:lpstr>
      <vt:lpstr>Curriculum:</vt:lpstr>
      <vt:lpstr>Curriculum:</vt:lpstr>
      <vt:lpstr>PowerPoint Presentation</vt:lpstr>
      <vt:lpstr>The importance of reading</vt:lpstr>
      <vt:lpstr>PowerPoint Presentation</vt:lpstr>
      <vt:lpstr>Our Reading Offering</vt:lpstr>
      <vt:lpstr>Curriculum:</vt:lpstr>
      <vt:lpstr>Curriculum:</vt:lpstr>
      <vt:lpstr>PHSE/ RSE</vt:lpstr>
      <vt:lpstr>Mental health and well-being:</vt:lpstr>
      <vt:lpstr>History and Geography</vt:lpstr>
      <vt:lpstr>Weekly Timetable:</vt:lpstr>
      <vt:lpstr>Curriculum:</vt:lpstr>
      <vt:lpstr>Educational Visits:</vt:lpstr>
      <vt:lpstr>Homework Expectations: </vt:lpstr>
      <vt:lpstr>PowerPoint Presentation</vt:lpstr>
      <vt:lpstr>PowerPoint Presentation</vt:lpstr>
      <vt:lpstr>PowerPoint Presentation</vt:lpstr>
      <vt:lpstr>Any questions? …</vt:lpstr>
    </vt:vector>
  </TitlesOfParts>
  <Company>St Marks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Roberts</dc:creator>
  <cp:lastModifiedBy>Miss Roberts</cp:lastModifiedBy>
  <cp:revision>85</cp:revision>
  <dcterms:created xsi:type="dcterms:W3CDTF">2022-08-13T13:31:54Z</dcterms:created>
  <dcterms:modified xsi:type="dcterms:W3CDTF">2026-09-10T08:34:28Z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0x010100954B63861F029C4A8A46F1E35482CB45</vt:lpwstr>
  </property>
  <property fmtid="{D5CDD505-2E9C-101B-9397-08002B2CF9AE}" pid="3" name="Order">
    <vt:r8>804600</vt:r8>
  </property>
  <property fmtid="{D5CDD505-2E9C-101B-9397-08002B2CF9AE}" pid="4" name="MediaServiceImageTags">
    <vt:lpwstr/>
  </property>
</Properties>
</file>