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56" r:id="rId5"/>
    <p:sldId id="257" r:id="rId6"/>
    <p:sldId id="259" r:id="rId7"/>
    <p:sldId id="278" r:id="rId8"/>
    <p:sldId id="260" r:id="rId9"/>
    <p:sldId id="261" r:id="rId10"/>
    <p:sldId id="279" r:id="rId11"/>
    <p:sldId id="263" r:id="rId12"/>
    <p:sldId id="293" r:id="rId13"/>
    <p:sldId id="291" r:id="rId14"/>
    <p:sldId id="264" r:id="rId15"/>
    <p:sldId id="288" r:id="rId16"/>
    <p:sldId id="282" r:id="rId17"/>
    <p:sldId id="262" r:id="rId18"/>
    <p:sldId id="286" r:id="rId19"/>
    <p:sldId id="287" r:id="rId20"/>
    <p:sldId id="266" r:id="rId21"/>
    <p:sldId id="270" r:id="rId22"/>
    <p:sldId id="290" r:id="rId23"/>
    <p:sldId id="273" r:id="rId24"/>
    <p:sldId id="269" r:id="rId25"/>
    <p:sldId id="276" r:id="rId26"/>
    <p:sldId id="281" r:id="rId27"/>
    <p:sldId id="277"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3246A4-8BF3-4A3D-A19A-7BEC122969B0}" v="3" dt="2026-09-01T13:25:11.5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394" autoAdjust="0"/>
  </p:normalViewPr>
  <p:slideViewPr>
    <p:cSldViewPr snapToGrid="0">
      <p:cViewPr varScale="1">
        <p:scale>
          <a:sx n="92" d="100"/>
          <a:sy n="92" d="100"/>
        </p:scale>
        <p:origin x="13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olland" userId="91ec5f88-99b6-44c6-b17c-6ed8bd2a664b" providerId="ADAL" clId="{41E33931-E34E-4C79-A4D6-D1EA43062768}"/>
    <pc:docChg chg="custSel delSld modSld">
      <pc:chgData name="Miss Holland" userId="91ec5f88-99b6-44c6-b17c-6ed8bd2a664b" providerId="ADAL" clId="{41E33931-E34E-4C79-A4D6-D1EA43062768}" dt="2026-09-07T11:44:05.668" v="448" actId="20577"/>
      <pc:docMkLst>
        <pc:docMk/>
      </pc:docMkLst>
      <pc:sldChg chg="modSp mod">
        <pc:chgData name="Miss Holland" userId="91ec5f88-99b6-44c6-b17c-6ed8bd2a664b" providerId="ADAL" clId="{41E33931-E34E-4C79-A4D6-D1EA43062768}" dt="2026-09-01T13:13:06.519" v="11" actId="20577"/>
        <pc:sldMkLst>
          <pc:docMk/>
          <pc:sldMk cId="2108525847" sldId="261"/>
        </pc:sldMkLst>
        <pc:spChg chg="mod">
          <ac:chgData name="Miss Holland" userId="91ec5f88-99b6-44c6-b17c-6ed8bd2a664b" providerId="ADAL" clId="{41E33931-E34E-4C79-A4D6-D1EA43062768}" dt="2026-09-01T13:13:06.519" v="11" actId="20577"/>
          <ac:spMkLst>
            <pc:docMk/>
            <pc:sldMk cId="2108525847" sldId="261"/>
            <ac:spMk id="6" creationId="{00000000-0000-0000-0000-000000000000}"/>
          </ac:spMkLst>
        </pc:spChg>
      </pc:sldChg>
      <pc:sldChg chg="modSp mod">
        <pc:chgData name="Miss Holland" userId="91ec5f88-99b6-44c6-b17c-6ed8bd2a664b" providerId="ADAL" clId="{41E33931-E34E-4C79-A4D6-D1EA43062768}" dt="2026-09-01T13:23:02.482" v="140" actId="1076"/>
        <pc:sldMkLst>
          <pc:docMk/>
          <pc:sldMk cId="1693464178" sldId="262"/>
        </pc:sldMkLst>
        <pc:spChg chg="mod">
          <ac:chgData name="Miss Holland" userId="91ec5f88-99b6-44c6-b17c-6ed8bd2a664b" providerId="ADAL" clId="{41E33931-E34E-4C79-A4D6-D1EA43062768}" dt="2026-09-01T13:23:02.482" v="140" actId="1076"/>
          <ac:spMkLst>
            <pc:docMk/>
            <pc:sldMk cId="1693464178" sldId="262"/>
            <ac:spMk id="3" creationId="{00000000-0000-0000-0000-000000000000}"/>
          </ac:spMkLst>
        </pc:spChg>
      </pc:sldChg>
      <pc:sldChg chg="delSp modSp mod">
        <pc:chgData name="Miss Holland" userId="91ec5f88-99b6-44c6-b17c-6ed8bd2a664b" providerId="ADAL" clId="{41E33931-E34E-4C79-A4D6-D1EA43062768}" dt="2026-09-07T11:37:36.906" v="324" actId="20577"/>
        <pc:sldMkLst>
          <pc:docMk/>
          <pc:sldMk cId="2562228666" sldId="264"/>
        </pc:sldMkLst>
        <pc:spChg chg="mod">
          <ac:chgData name="Miss Holland" userId="91ec5f88-99b6-44c6-b17c-6ed8bd2a664b" providerId="ADAL" clId="{41E33931-E34E-4C79-A4D6-D1EA43062768}" dt="2026-09-07T11:37:36.906" v="324" actId="20577"/>
          <ac:spMkLst>
            <pc:docMk/>
            <pc:sldMk cId="2562228666" sldId="264"/>
            <ac:spMk id="3" creationId="{00000000-0000-0000-0000-000000000000}"/>
          </ac:spMkLst>
        </pc:spChg>
        <pc:picChg chg="mod">
          <ac:chgData name="Miss Holland" userId="91ec5f88-99b6-44c6-b17c-6ed8bd2a664b" providerId="ADAL" clId="{41E33931-E34E-4C79-A4D6-D1EA43062768}" dt="2026-09-01T13:15:19.729" v="14" actId="1076"/>
          <ac:picMkLst>
            <pc:docMk/>
            <pc:sldMk cId="2562228666" sldId="264"/>
            <ac:picMk id="7" creationId="{00000000-0000-0000-0000-000000000000}"/>
          </ac:picMkLst>
        </pc:picChg>
      </pc:sldChg>
      <pc:sldChg chg="modSp mod">
        <pc:chgData name="Miss Holland" userId="91ec5f88-99b6-44c6-b17c-6ed8bd2a664b" providerId="ADAL" clId="{41E33931-E34E-4C79-A4D6-D1EA43062768}" dt="2026-09-01T13:26:30.068" v="171" actId="20577"/>
        <pc:sldMkLst>
          <pc:docMk/>
          <pc:sldMk cId="682678019" sldId="270"/>
        </pc:sldMkLst>
        <pc:spChg chg="mod">
          <ac:chgData name="Miss Holland" userId="91ec5f88-99b6-44c6-b17c-6ed8bd2a664b" providerId="ADAL" clId="{41E33931-E34E-4C79-A4D6-D1EA43062768}" dt="2026-09-01T13:26:30.068" v="171" actId="20577"/>
          <ac:spMkLst>
            <pc:docMk/>
            <pc:sldMk cId="682678019" sldId="270"/>
            <ac:spMk id="4" creationId="{00000000-0000-0000-0000-000000000000}"/>
          </ac:spMkLst>
        </pc:spChg>
      </pc:sldChg>
      <pc:sldChg chg="modSp mod">
        <pc:chgData name="Miss Holland" userId="91ec5f88-99b6-44c6-b17c-6ed8bd2a664b" providerId="ADAL" clId="{41E33931-E34E-4C79-A4D6-D1EA43062768}" dt="2026-09-01T13:27:45.240" v="187" actId="207"/>
        <pc:sldMkLst>
          <pc:docMk/>
          <pc:sldMk cId="3930725614" sldId="273"/>
        </pc:sldMkLst>
        <pc:spChg chg="mod">
          <ac:chgData name="Miss Holland" userId="91ec5f88-99b6-44c6-b17c-6ed8bd2a664b" providerId="ADAL" clId="{41E33931-E34E-4C79-A4D6-D1EA43062768}" dt="2026-09-01T13:27:45.240" v="187" actId="207"/>
          <ac:spMkLst>
            <pc:docMk/>
            <pc:sldMk cId="3930725614" sldId="273"/>
            <ac:spMk id="3" creationId="{00000000-0000-0000-0000-000000000000}"/>
          </ac:spMkLst>
        </pc:spChg>
      </pc:sldChg>
      <pc:sldChg chg="del">
        <pc:chgData name="Miss Holland" userId="91ec5f88-99b6-44c6-b17c-6ed8bd2a664b" providerId="ADAL" clId="{41E33931-E34E-4C79-A4D6-D1EA43062768}" dt="2026-09-07T11:40:21.638" v="391" actId="2696"/>
        <pc:sldMkLst>
          <pc:docMk/>
          <pc:sldMk cId="864711333" sldId="274"/>
        </pc:sldMkLst>
      </pc:sldChg>
      <pc:sldChg chg="modSp mod">
        <pc:chgData name="Miss Holland" userId="91ec5f88-99b6-44c6-b17c-6ed8bd2a664b" providerId="ADAL" clId="{41E33931-E34E-4C79-A4D6-D1EA43062768}" dt="2026-09-07T11:44:05.668" v="448" actId="20577"/>
        <pc:sldMkLst>
          <pc:docMk/>
          <pc:sldMk cId="2578122678" sldId="286"/>
        </pc:sldMkLst>
        <pc:spChg chg="mod">
          <ac:chgData name="Miss Holland" userId="91ec5f88-99b6-44c6-b17c-6ed8bd2a664b" providerId="ADAL" clId="{41E33931-E34E-4C79-A4D6-D1EA43062768}" dt="2026-09-07T11:44:05.668" v="448" actId="20577"/>
          <ac:spMkLst>
            <pc:docMk/>
            <pc:sldMk cId="2578122678" sldId="286"/>
            <ac:spMk id="3" creationId="{00000000-0000-0000-0000-000000000000}"/>
          </ac:spMkLst>
        </pc:spChg>
      </pc:sldChg>
      <pc:sldChg chg="addSp delSp modSp mod">
        <pc:chgData name="Miss Holland" userId="91ec5f88-99b6-44c6-b17c-6ed8bd2a664b" providerId="ADAL" clId="{41E33931-E34E-4C79-A4D6-D1EA43062768}" dt="2026-09-01T13:25:22.072" v="167" actId="1076"/>
        <pc:sldMkLst>
          <pc:docMk/>
          <pc:sldMk cId="1887736087" sldId="287"/>
        </pc:sldMkLst>
        <pc:spChg chg="mod">
          <ac:chgData name="Miss Holland" userId="91ec5f88-99b6-44c6-b17c-6ed8bd2a664b" providerId="ADAL" clId="{41E33931-E34E-4C79-A4D6-D1EA43062768}" dt="2026-09-01T13:25:22.072" v="167" actId="1076"/>
          <ac:spMkLst>
            <pc:docMk/>
            <pc:sldMk cId="1887736087" sldId="287"/>
            <ac:spMk id="7" creationId="{00000000-0000-0000-0000-000000000000}"/>
          </ac:spMkLst>
        </pc:spChg>
      </pc:sldChg>
      <pc:sldChg chg="addSp delSp modSp mod">
        <pc:chgData name="Miss Holland" userId="91ec5f88-99b6-44c6-b17c-6ed8bd2a664b" providerId="ADAL" clId="{41E33931-E34E-4C79-A4D6-D1EA43062768}" dt="2026-09-01T13:18:11.194" v="33" actId="1076"/>
        <pc:sldMkLst>
          <pc:docMk/>
          <pc:sldMk cId="2202841575" sldId="288"/>
        </pc:sldMkLst>
        <pc:picChg chg="add mod">
          <ac:chgData name="Miss Holland" userId="91ec5f88-99b6-44c6-b17c-6ed8bd2a664b" providerId="ADAL" clId="{41E33931-E34E-4C79-A4D6-D1EA43062768}" dt="2026-09-01T13:16:13.731" v="22" actId="1076"/>
          <ac:picMkLst>
            <pc:docMk/>
            <pc:sldMk cId="2202841575" sldId="288"/>
            <ac:picMk id="3" creationId="{B22C29F6-516F-C5CC-0674-BDF3DEC9FC25}"/>
          </ac:picMkLst>
        </pc:picChg>
        <pc:picChg chg="add mod">
          <ac:chgData name="Miss Holland" userId="91ec5f88-99b6-44c6-b17c-6ed8bd2a664b" providerId="ADAL" clId="{41E33931-E34E-4C79-A4D6-D1EA43062768}" dt="2026-09-01T13:16:54.604" v="28" actId="1076"/>
          <ac:picMkLst>
            <pc:docMk/>
            <pc:sldMk cId="2202841575" sldId="288"/>
            <ac:picMk id="7" creationId="{D3BAF961-C385-04DA-CD3A-C7891409032D}"/>
          </ac:picMkLst>
        </pc:picChg>
        <pc:picChg chg="add mod">
          <ac:chgData name="Miss Holland" userId="91ec5f88-99b6-44c6-b17c-6ed8bd2a664b" providerId="ADAL" clId="{41E33931-E34E-4C79-A4D6-D1EA43062768}" dt="2026-09-01T13:18:11.194" v="33" actId="1076"/>
          <ac:picMkLst>
            <pc:docMk/>
            <pc:sldMk cId="2202841575" sldId="288"/>
            <ac:picMk id="8" creationId="{1A58EFC7-5A12-8943-7075-0E3E06DBB6AF}"/>
          </ac:picMkLst>
        </pc:picChg>
      </pc:sldChg>
      <pc:sldChg chg="modSp mod">
        <pc:chgData name="Miss Holland" userId="91ec5f88-99b6-44c6-b17c-6ed8bd2a664b" providerId="ADAL" clId="{41E33931-E34E-4C79-A4D6-D1EA43062768}" dt="2026-09-07T11:43:38.380" v="447" actId="115"/>
        <pc:sldMkLst>
          <pc:docMk/>
          <pc:sldMk cId="1324942420" sldId="291"/>
        </pc:sldMkLst>
        <pc:spChg chg="mod">
          <ac:chgData name="Miss Holland" userId="91ec5f88-99b6-44c6-b17c-6ed8bd2a664b" providerId="ADAL" clId="{41E33931-E34E-4C79-A4D6-D1EA43062768}" dt="2026-09-07T11:43:38.380" v="447" actId="115"/>
          <ac:spMkLst>
            <pc:docMk/>
            <pc:sldMk cId="1324942420" sldId="291"/>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E6B2D-F6F0-477C-9E36-F0E771E18890}"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9A294-D618-4152-862F-4F3A7059315F}" type="slidenum">
              <a:rPr lang="en-GB" smtClean="0"/>
              <a:t>‹#›</a:t>
            </a:fld>
            <a:endParaRPr lang="en-GB"/>
          </a:p>
        </p:txBody>
      </p:sp>
    </p:spTree>
    <p:extLst>
      <p:ext uri="{BB962C8B-B14F-4D97-AF65-F5344CB8AC3E}">
        <p14:creationId xmlns:p14="http://schemas.microsoft.com/office/powerpoint/2010/main" val="1632082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2</a:t>
            </a:fld>
            <a:endParaRPr lang="en-GB"/>
          </a:p>
        </p:txBody>
      </p:sp>
    </p:spTree>
    <p:extLst>
      <p:ext uri="{BB962C8B-B14F-4D97-AF65-F5344CB8AC3E}">
        <p14:creationId xmlns:p14="http://schemas.microsoft.com/office/powerpoint/2010/main" val="2938365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sz="1100" dirty="0"/>
          </a:p>
        </p:txBody>
      </p:sp>
      <p:sp>
        <p:nvSpPr>
          <p:cNvPr id="4" name="Slide Number Placeholder 3"/>
          <p:cNvSpPr>
            <a:spLocks noGrp="1"/>
          </p:cNvSpPr>
          <p:nvPr>
            <p:ph type="sldNum" sz="quarter" idx="10"/>
          </p:nvPr>
        </p:nvSpPr>
        <p:spPr/>
        <p:txBody>
          <a:bodyPr/>
          <a:lstStyle/>
          <a:p>
            <a:fld id="{07B9A294-D618-4152-862F-4F3A7059315F}" type="slidenum">
              <a:rPr lang="en-GB" smtClean="0"/>
              <a:t>4</a:t>
            </a:fld>
            <a:endParaRPr lang="en-GB"/>
          </a:p>
        </p:txBody>
      </p:sp>
    </p:spTree>
    <p:extLst>
      <p:ext uri="{BB962C8B-B14F-4D97-AF65-F5344CB8AC3E}">
        <p14:creationId xmlns:p14="http://schemas.microsoft.com/office/powerpoint/2010/main" val="460851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10</a:t>
            </a:fld>
            <a:endParaRPr lang="en-GB"/>
          </a:p>
        </p:txBody>
      </p:sp>
    </p:spTree>
    <p:extLst>
      <p:ext uri="{BB962C8B-B14F-4D97-AF65-F5344CB8AC3E}">
        <p14:creationId xmlns:p14="http://schemas.microsoft.com/office/powerpoint/2010/main" val="1714412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12</a:t>
            </a:fld>
            <a:endParaRPr lang="en-GB"/>
          </a:p>
        </p:txBody>
      </p:sp>
    </p:spTree>
    <p:extLst>
      <p:ext uri="{BB962C8B-B14F-4D97-AF65-F5344CB8AC3E}">
        <p14:creationId xmlns:p14="http://schemas.microsoft.com/office/powerpoint/2010/main" val="1410673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14</a:t>
            </a:fld>
            <a:endParaRPr lang="en-GB"/>
          </a:p>
        </p:txBody>
      </p:sp>
    </p:spTree>
    <p:extLst>
      <p:ext uri="{BB962C8B-B14F-4D97-AF65-F5344CB8AC3E}">
        <p14:creationId xmlns:p14="http://schemas.microsoft.com/office/powerpoint/2010/main" val="853904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97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07754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5B12A2-3077-428C-AF6A-7B8223C918BF}"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070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5B12A2-3077-428C-AF6A-7B8223C918BF}"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1054991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5B12A2-3077-428C-AF6A-7B8223C918BF}"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421075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5B12A2-3077-428C-AF6A-7B8223C918BF}"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94704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5B12A2-3077-428C-AF6A-7B8223C918BF}" type="datetimeFigureOut">
              <a:rPr lang="en-GB" smtClean="0"/>
              <a:t>07/09/2026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631793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5B12A2-3077-428C-AF6A-7B8223C918BF}" type="datetimeFigureOut">
              <a:rPr lang="en-GB" smtClean="0"/>
              <a:t>07/09/2026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BB6BF19-126E-4B85-8F1C-E863E916E571}" type="slidenum">
              <a:rPr lang="en-GB" smtClean="0"/>
              <a:t>‹#›</a:t>
            </a:fld>
            <a:endParaRPr lang="en-GB"/>
          </a:p>
        </p:txBody>
      </p:sp>
    </p:spTree>
    <p:extLst>
      <p:ext uri="{BB962C8B-B14F-4D97-AF65-F5344CB8AC3E}">
        <p14:creationId xmlns:p14="http://schemas.microsoft.com/office/powerpoint/2010/main" val="3177230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5B12A2-3077-428C-AF6A-7B8223C918BF}"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84138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9759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42359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5B12A2-3077-428C-AF6A-7B8223C918BF}" type="datetimeFigureOut">
              <a:rPr lang="en-GB" smtClean="0"/>
              <a:t>07/09/2026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BB6BF19-126E-4B85-8F1C-E863E916E5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34775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11200" y="3764837"/>
            <a:ext cx="10885714" cy="580571"/>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1619" y="1320799"/>
            <a:ext cx="4126557" cy="4126557"/>
          </a:xfrm>
          <a:prstGeom prst="rect">
            <a:avLst/>
          </a:prstGeom>
        </p:spPr>
      </p:pic>
      <p:sp>
        <p:nvSpPr>
          <p:cNvPr id="8" name="Rounded Rectangle 7"/>
          <p:cNvSpPr/>
          <p:nvPr/>
        </p:nvSpPr>
        <p:spPr>
          <a:xfrm>
            <a:off x="6372231" y="4353475"/>
            <a:ext cx="4320627" cy="1085813"/>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Poppins" panose="00000500000000000000" pitchFamily="2" charset="0"/>
              <a:cs typeface="Poppins" panose="00000500000000000000" pitchFamily="2" charset="0"/>
            </a:endParaRPr>
          </a:p>
          <a:p>
            <a:pPr algn="ctr"/>
            <a:r>
              <a:rPr lang="en-GB" sz="6000" dirty="0">
                <a:solidFill>
                  <a:schemeClr val="tx1">
                    <a:lumMod val="65000"/>
                    <a:lumOff val="35000"/>
                  </a:schemeClr>
                </a:solidFill>
                <a:latin typeface="Poppins" panose="00000500000000000000" pitchFamily="2" charset="0"/>
                <a:cs typeface="Poppins" panose="00000500000000000000" pitchFamily="2" charset="0"/>
              </a:rPr>
              <a:t>Year 6 </a:t>
            </a:r>
          </a:p>
          <a:p>
            <a:pPr algn="ctr"/>
            <a:endParaRPr lang="en-GB" sz="6000" dirty="0">
              <a:solidFill>
                <a:schemeClr val="tx1"/>
              </a:solidFill>
              <a:latin typeface="Poppins" panose="00000500000000000000" pitchFamily="2" charset="0"/>
              <a:cs typeface="Poppins" panose="00000500000000000000" pitchFamily="2" charset="0"/>
            </a:endParaRPr>
          </a:p>
        </p:txBody>
      </p:sp>
      <p:pic>
        <p:nvPicPr>
          <p:cNvPr id="9" name="Picture 8"/>
          <p:cNvPicPr>
            <a:picLocks noChangeAspect="1"/>
          </p:cNvPicPr>
          <p:nvPr/>
        </p:nvPicPr>
        <p:blipFill>
          <a:blip r:embed="rId3"/>
          <a:stretch>
            <a:fillRect/>
          </a:stretch>
        </p:blipFill>
        <p:spPr>
          <a:xfrm>
            <a:off x="5872214" y="870856"/>
            <a:ext cx="5320661" cy="3017422"/>
          </a:xfrm>
          <a:prstGeom prst="rect">
            <a:avLst/>
          </a:prstGeom>
        </p:spPr>
      </p:pic>
    </p:spTree>
    <p:extLst>
      <p:ext uri="{BB962C8B-B14F-4D97-AF65-F5344CB8AC3E}">
        <p14:creationId xmlns:p14="http://schemas.microsoft.com/office/powerpoint/2010/main" val="32389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6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6" name="Rounded Rectangle 5"/>
          <p:cNvSpPr/>
          <p:nvPr/>
        </p:nvSpPr>
        <p:spPr>
          <a:xfrm>
            <a:off x="2151800" y="5192883"/>
            <a:ext cx="2849847" cy="971359"/>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chemeClr val="tx1">
                  <a:lumMod val="65000"/>
                  <a:lumOff val="35000"/>
                </a:schemeClr>
              </a:solidFill>
              <a:latin typeface="Poppins" panose="00000500000000000000" pitchFamily="2" charset="0"/>
              <a:cs typeface="Poppins" panose="00000500000000000000" pitchFamily="2" charset="0"/>
            </a:endParaRPr>
          </a:p>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Miss Holland</a:t>
            </a: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8" name="Rectangle 7"/>
          <p:cNvSpPr/>
          <p:nvPr/>
        </p:nvSpPr>
        <p:spPr>
          <a:xfrm>
            <a:off x="928914" y="1132114"/>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chemeClr val="tx1">
                  <a:lumMod val="65000"/>
                  <a:lumOff val="35000"/>
                </a:schemeClr>
              </a:solidFill>
            </a:endParaRPr>
          </a:p>
        </p:txBody>
      </p:sp>
      <p:sp>
        <p:nvSpPr>
          <p:cNvPr id="9" name="Rounded Rectangle 8"/>
          <p:cNvSpPr/>
          <p:nvPr/>
        </p:nvSpPr>
        <p:spPr>
          <a:xfrm>
            <a:off x="4492282" y="428922"/>
            <a:ext cx="4003126"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Class teachers: </a:t>
            </a: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11" name="Rounded Rectangle 10"/>
          <p:cNvSpPr/>
          <p:nvPr/>
        </p:nvSpPr>
        <p:spPr>
          <a:xfrm>
            <a:off x="2712371" y="1251474"/>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6LH</a:t>
            </a:r>
          </a:p>
        </p:txBody>
      </p:sp>
      <p:sp>
        <p:nvSpPr>
          <p:cNvPr id="12" name="Rounded Rectangle 11"/>
          <p:cNvSpPr/>
          <p:nvPr/>
        </p:nvSpPr>
        <p:spPr>
          <a:xfrm>
            <a:off x="7320370" y="5164141"/>
            <a:ext cx="2849847" cy="97136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chemeClr val="tx1">
                  <a:lumMod val="65000"/>
                  <a:lumOff val="35000"/>
                </a:schemeClr>
              </a:solidFill>
              <a:latin typeface="Poppins" panose="00000500000000000000" pitchFamily="2" charset="0"/>
              <a:cs typeface="Poppins" panose="00000500000000000000" pitchFamily="2" charset="0"/>
            </a:endParaRPr>
          </a:p>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Miss Bowles</a:t>
            </a:r>
            <a:endParaRPr lang="en-GB" b="1" dirty="0">
              <a:solidFill>
                <a:schemeClr val="tx1">
                  <a:lumMod val="65000"/>
                  <a:lumOff val="35000"/>
                </a:schemeClr>
              </a:solidFill>
              <a:latin typeface="Poppins" panose="00000500000000000000" pitchFamily="2" charset="0"/>
              <a:cs typeface="Poppins" panose="00000500000000000000" pitchFamily="2" charset="0"/>
            </a:endParaRP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14" name="Rounded Rectangle 13"/>
          <p:cNvSpPr/>
          <p:nvPr/>
        </p:nvSpPr>
        <p:spPr>
          <a:xfrm>
            <a:off x="7818337" y="1156029"/>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6EB</a:t>
            </a:r>
          </a:p>
        </p:txBody>
      </p:sp>
      <p:pic>
        <p:nvPicPr>
          <p:cNvPr id="13" name="Picture 12">
            <a:extLst>
              <a:ext uri="{FF2B5EF4-FFF2-40B4-BE49-F238E27FC236}">
                <a16:creationId xmlns:a16="http://schemas.microsoft.com/office/drawing/2014/main" id="{9584924D-3293-4723-8368-EA3BA7549FD5}"/>
              </a:ext>
            </a:extLst>
          </p:cNvPr>
          <p:cNvPicPr>
            <a:picLocks noChangeAspect="1"/>
          </p:cNvPicPr>
          <p:nvPr/>
        </p:nvPicPr>
        <p:blipFill rotWithShape="1">
          <a:blip r:embed="rId3"/>
          <a:srcRect l="9281" t="11080" r="9842" b="7233"/>
          <a:stretch/>
        </p:blipFill>
        <p:spPr>
          <a:xfrm>
            <a:off x="2618532" y="2069399"/>
            <a:ext cx="1873750" cy="28988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Picture 3">
            <a:extLst>
              <a:ext uri="{FF2B5EF4-FFF2-40B4-BE49-F238E27FC236}">
                <a16:creationId xmlns:a16="http://schemas.microsoft.com/office/drawing/2014/main" id="{87889F72-5ED3-8B84-6D63-4C2F29CAA1B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797914" y="1879679"/>
            <a:ext cx="1894757" cy="3088608"/>
          </a:xfrm>
          <a:prstGeom prst="rect">
            <a:avLst/>
          </a:prstGeom>
        </p:spPr>
      </p:pic>
    </p:spTree>
    <p:extLst>
      <p:ext uri="{BB962C8B-B14F-4D97-AF65-F5344CB8AC3E}">
        <p14:creationId xmlns:p14="http://schemas.microsoft.com/office/powerpoint/2010/main" val="113000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6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8" name="Rectangle 7"/>
          <p:cNvSpPr/>
          <p:nvPr/>
        </p:nvSpPr>
        <p:spPr>
          <a:xfrm>
            <a:off x="1051545" y="2003995"/>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Rounded Rectangle 8"/>
          <p:cNvSpPr/>
          <p:nvPr/>
        </p:nvSpPr>
        <p:spPr>
          <a:xfrm>
            <a:off x="4806180" y="864754"/>
            <a:ext cx="4367089"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Teaching Assistants:</a:t>
            </a:r>
          </a:p>
          <a:p>
            <a:pPr algn="ctr"/>
            <a:endParaRPr lang="en-GB" sz="2800" b="1" dirty="0">
              <a:solidFill>
                <a:schemeClr val="tx1">
                  <a:lumMod val="65000"/>
                  <a:lumOff val="35000"/>
                </a:schemeClr>
              </a:solidFill>
              <a:latin typeface="Poppins" panose="00000500000000000000" pitchFamily="2" charset="0"/>
              <a:cs typeface="Poppins" panose="00000500000000000000" pitchFamily="2" charset="0"/>
            </a:endParaRPr>
          </a:p>
        </p:txBody>
      </p:sp>
      <p:sp>
        <p:nvSpPr>
          <p:cNvPr id="3" name="Rectangle 2">
            <a:extLst>
              <a:ext uri="{FF2B5EF4-FFF2-40B4-BE49-F238E27FC236}">
                <a16:creationId xmlns:a16="http://schemas.microsoft.com/office/drawing/2014/main" id="{C21F9F51-A4F0-29AD-89E0-C31855C98A51}"/>
              </a:ext>
            </a:extLst>
          </p:cNvPr>
          <p:cNvSpPr/>
          <p:nvPr/>
        </p:nvSpPr>
        <p:spPr>
          <a:xfrm>
            <a:off x="696685" y="1967167"/>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endParaRPr lang="en-GB" dirty="0"/>
          </a:p>
        </p:txBody>
      </p:sp>
      <p:sp>
        <p:nvSpPr>
          <p:cNvPr id="5" name="Rounded Rectangle 12">
            <a:extLst>
              <a:ext uri="{FF2B5EF4-FFF2-40B4-BE49-F238E27FC236}">
                <a16:creationId xmlns:a16="http://schemas.microsoft.com/office/drawing/2014/main" id="{BFF446D3-CF07-D047-A630-031A6E35FB54}"/>
              </a:ext>
            </a:extLst>
          </p:cNvPr>
          <p:cNvSpPr/>
          <p:nvPr/>
        </p:nvSpPr>
        <p:spPr>
          <a:xfrm>
            <a:off x="3625080" y="5033530"/>
            <a:ext cx="2077082" cy="618364"/>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2000" b="1" dirty="0">
              <a:solidFill>
                <a:schemeClr val="tx1">
                  <a:lumMod val="65000"/>
                  <a:lumOff val="35000"/>
                </a:schemeClr>
              </a:solidFill>
              <a:latin typeface="Poppins" panose="00000500000000000000" pitchFamily="2" charset="0"/>
              <a:cs typeface="Poppins" panose="00000500000000000000" pitchFamily="2" charset="0"/>
            </a:endParaRPr>
          </a:p>
          <a:p>
            <a:pPr algn="ctr"/>
            <a:r>
              <a:rPr lang="en-GB" sz="2000" b="1" dirty="0">
                <a:solidFill>
                  <a:schemeClr val="tx1">
                    <a:lumMod val="65000"/>
                    <a:lumOff val="35000"/>
                  </a:schemeClr>
                </a:solidFill>
                <a:latin typeface="Poppins" panose="00000500000000000000" pitchFamily="2" charset="0"/>
                <a:cs typeface="Poppins" panose="00000500000000000000" pitchFamily="2" charset="0"/>
              </a:rPr>
              <a:t>Miss Biles</a:t>
            </a:r>
          </a:p>
          <a:p>
            <a:pPr algn="ctr"/>
            <a:r>
              <a:rPr lang="en-GB" sz="2000" b="1" dirty="0">
                <a:solidFill>
                  <a:schemeClr val="tx1">
                    <a:lumMod val="65000"/>
                    <a:lumOff val="35000"/>
                  </a:schemeClr>
                </a:solidFill>
                <a:latin typeface="Poppins" panose="00000500000000000000" pitchFamily="2" charset="0"/>
                <a:cs typeface="Poppins" panose="00000500000000000000" pitchFamily="2" charset="0"/>
              </a:rPr>
              <a:t> </a:t>
            </a:r>
          </a:p>
        </p:txBody>
      </p:sp>
      <p:sp>
        <p:nvSpPr>
          <p:cNvPr id="7" name="Rounded Rectangle 13">
            <a:extLst>
              <a:ext uri="{FF2B5EF4-FFF2-40B4-BE49-F238E27FC236}">
                <a16:creationId xmlns:a16="http://schemas.microsoft.com/office/drawing/2014/main" id="{47DB2F8A-BAB2-A36D-D59B-8AE969BD1450}"/>
              </a:ext>
            </a:extLst>
          </p:cNvPr>
          <p:cNvSpPr/>
          <p:nvPr/>
        </p:nvSpPr>
        <p:spPr>
          <a:xfrm>
            <a:off x="7205369" y="5033530"/>
            <a:ext cx="2077082" cy="618364"/>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2000" b="1" dirty="0">
              <a:solidFill>
                <a:schemeClr val="tx1">
                  <a:lumMod val="65000"/>
                  <a:lumOff val="35000"/>
                </a:schemeClr>
              </a:solidFill>
              <a:latin typeface="Poppins" panose="00000500000000000000" pitchFamily="2" charset="0"/>
              <a:cs typeface="Poppins" panose="00000500000000000000" pitchFamily="2" charset="0"/>
            </a:endParaRPr>
          </a:p>
          <a:p>
            <a:pPr algn="ctr"/>
            <a:r>
              <a:rPr lang="en-GB" sz="2000" b="1" dirty="0">
                <a:solidFill>
                  <a:schemeClr val="tx1">
                    <a:lumMod val="65000"/>
                    <a:lumOff val="35000"/>
                  </a:schemeClr>
                </a:solidFill>
                <a:latin typeface="Poppins" panose="00000500000000000000" pitchFamily="2" charset="0"/>
                <a:cs typeface="Poppins" panose="00000500000000000000" pitchFamily="2" charset="0"/>
              </a:rPr>
              <a:t>Mrs Symonds</a:t>
            </a:r>
          </a:p>
          <a:p>
            <a:pPr algn="ctr"/>
            <a:endParaRPr lang="en-GB" sz="2000" b="1" dirty="0">
              <a:solidFill>
                <a:schemeClr val="tx1">
                  <a:lumMod val="65000"/>
                  <a:lumOff val="35000"/>
                </a:schemeClr>
              </a:solidFill>
              <a:latin typeface="Poppins" panose="00000500000000000000" pitchFamily="2" charset="0"/>
              <a:cs typeface="Poppins" panose="00000500000000000000" pitchFamily="2" charset="0"/>
            </a:endParaRPr>
          </a:p>
        </p:txBody>
      </p:sp>
      <p:pic>
        <p:nvPicPr>
          <p:cNvPr id="10" name="Picture 9">
            <a:extLst>
              <a:ext uri="{FF2B5EF4-FFF2-40B4-BE49-F238E27FC236}">
                <a16:creationId xmlns:a16="http://schemas.microsoft.com/office/drawing/2014/main" id="{5862DA40-DFA0-4C65-BD19-96543561FA34}"/>
              </a:ext>
            </a:extLst>
          </p:cNvPr>
          <p:cNvPicPr>
            <a:picLocks noChangeAspect="1"/>
          </p:cNvPicPr>
          <p:nvPr/>
        </p:nvPicPr>
        <p:blipFill rotWithShape="1">
          <a:blip r:embed="rId2"/>
          <a:srcRect b="20854"/>
          <a:stretch/>
        </p:blipFill>
        <p:spPr>
          <a:xfrm>
            <a:off x="3532580" y="1923649"/>
            <a:ext cx="2826656" cy="3031047"/>
          </a:xfrm>
          <a:prstGeom prst="rect">
            <a:avLst/>
          </a:prstGeom>
        </p:spPr>
      </p:pic>
      <p:pic>
        <p:nvPicPr>
          <p:cNvPr id="12" name="Picture 11">
            <a:extLst>
              <a:ext uri="{FF2B5EF4-FFF2-40B4-BE49-F238E27FC236}">
                <a16:creationId xmlns:a16="http://schemas.microsoft.com/office/drawing/2014/main" id="{51919143-9C4F-4D64-A8D0-AFC62894F76B}"/>
              </a:ext>
            </a:extLst>
          </p:cNvPr>
          <p:cNvPicPr>
            <a:picLocks noChangeAspect="1"/>
          </p:cNvPicPr>
          <p:nvPr/>
        </p:nvPicPr>
        <p:blipFill>
          <a:blip r:embed="rId3"/>
          <a:stretch>
            <a:fillRect/>
          </a:stretch>
        </p:blipFill>
        <p:spPr>
          <a:xfrm>
            <a:off x="7059574" y="1923649"/>
            <a:ext cx="2368672" cy="3086106"/>
          </a:xfrm>
          <a:prstGeom prst="rect">
            <a:avLst/>
          </a:prstGeom>
        </p:spPr>
      </p:pic>
    </p:spTree>
    <p:extLst>
      <p:ext uri="{BB962C8B-B14F-4D97-AF65-F5344CB8AC3E}">
        <p14:creationId xmlns:p14="http://schemas.microsoft.com/office/powerpoint/2010/main" val="351514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78" y="2686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Vision and Values:</a:t>
            </a:r>
          </a:p>
        </p:txBody>
      </p:sp>
      <p:pic>
        <p:nvPicPr>
          <p:cNvPr id="4" name="Picture 3"/>
          <p:cNvPicPr>
            <a:picLocks noChangeAspect="1"/>
          </p:cNvPicPr>
          <p:nvPr/>
        </p:nvPicPr>
        <p:blipFill>
          <a:blip r:embed="rId3"/>
          <a:stretch>
            <a:fillRect/>
          </a:stretch>
        </p:blipFill>
        <p:spPr>
          <a:xfrm>
            <a:off x="370038" y="4352509"/>
            <a:ext cx="11512883" cy="1773998"/>
          </a:xfrm>
          <a:prstGeom prst="rect">
            <a:avLst/>
          </a:prstGeom>
        </p:spPr>
      </p:pic>
      <p:pic>
        <p:nvPicPr>
          <p:cNvPr id="5" name="Picture 4"/>
          <p:cNvPicPr>
            <a:picLocks noChangeAspect="1"/>
          </p:cNvPicPr>
          <p:nvPr/>
        </p:nvPicPr>
        <p:blipFill>
          <a:blip r:embed="rId4"/>
          <a:stretch>
            <a:fillRect/>
          </a:stretch>
        </p:blipFill>
        <p:spPr>
          <a:xfrm>
            <a:off x="4741963" y="1881470"/>
            <a:ext cx="2769031" cy="2309000"/>
          </a:xfrm>
          <a:prstGeom prst="rect">
            <a:avLst/>
          </a:prstGeom>
        </p:spPr>
      </p:pic>
    </p:spTree>
    <p:extLst>
      <p:ext uri="{BB962C8B-B14F-4D97-AF65-F5344CB8AC3E}">
        <p14:creationId xmlns:p14="http://schemas.microsoft.com/office/powerpoint/2010/main" val="2108743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426" y="914400"/>
            <a:ext cx="10058400" cy="1450757"/>
          </a:xfrm>
        </p:spPr>
        <p:txBody>
          <a:bodyPr>
            <a:normAutofit fontScale="90000"/>
          </a:bodyPr>
          <a:lstStyle/>
          <a:p>
            <a:r>
              <a:rPr lang="en-GB" b="1" dirty="0">
                <a:solidFill>
                  <a:schemeClr val="bg1">
                    <a:lumMod val="50000"/>
                  </a:schemeClr>
                </a:solidFill>
                <a:latin typeface="Poppins" panose="00000500000000000000" pitchFamily="2" charset="0"/>
                <a:cs typeface="Poppins" panose="00000500000000000000" pitchFamily="2" charset="0"/>
              </a:rPr>
              <a:t>What does my child need to bring?</a:t>
            </a:r>
            <a:br>
              <a:rPr lang="en-GB" b="1" dirty="0">
                <a:solidFill>
                  <a:schemeClr val="bg1">
                    <a:lumMod val="50000"/>
                  </a:schemeClr>
                </a:solidFill>
                <a:latin typeface="Poppins" panose="00000500000000000000" pitchFamily="2" charset="0"/>
                <a:cs typeface="Poppins" panose="00000500000000000000" pitchFamily="2" charset="0"/>
              </a:rPr>
            </a:br>
            <a:endParaRPr lang="en-GB" dirty="0">
              <a:solidFill>
                <a:schemeClr val="bg1">
                  <a:lumMod val="50000"/>
                </a:schemeClr>
              </a:solidFill>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404934" y="1837878"/>
            <a:ext cx="11043920" cy="4199466"/>
          </a:xfrm>
        </p:spPr>
        <p:txBody>
          <a:bodyPr>
            <a:normAutofit fontScale="92500"/>
          </a:bodyPr>
          <a:lstStyle/>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All stationery your child requires will be provided by the school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School planner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Reading book from home (optional)</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 bottle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Morning snack (</a:t>
            </a:r>
            <a:r>
              <a:rPr lang="en-GB" sz="2800" b="1" dirty="0">
                <a:solidFill>
                  <a:schemeClr val="bg1">
                    <a:lumMod val="50000"/>
                  </a:schemeClr>
                </a:solidFill>
                <a:latin typeface="Poppins" panose="00000500000000000000" pitchFamily="2" charset="0"/>
                <a:cs typeface="Poppins" panose="00000500000000000000" pitchFamily="2" charset="0"/>
              </a:rPr>
              <a:t>fruit/veg</a:t>
            </a:r>
            <a:r>
              <a:rPr lang="en-GB" sz="2800" dirty="0">
                <a:solidFill>
                  <a:schemeClr val="bg1">
                    <a:lumMod val="50000"/>
                  </a:schemeClr>
                </a:solidFill>
                <a:latin typeface="Poppins" panose="00000500000000000000" pitchFamily="2" charset="0"/>
                <a:cs typeface="Poppins" panose="00000500000000000000" pitchFamily="2" charset="0"/>
              </a:rPr>
              <a:t>)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Waterproof coat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Trainers (for break / lunchtime football) </a:t>
            </a:r>
          </a:p>
          <a:p>
            <a:pPr marL="0" indent="0">
              <a:buNone/>
            </a:pPr>
            <a:r>
              <a:rPr lang="en-GB" sz="2800" b="1" i="1" dirty="0">
                <a:solidFill>
                  <a:schemeClr val="bg1">
                    <a:lumMod val="50000"/>
                  </a:schemeClr>
                </a:solidFill>
                <a:latin typeface="Poppins" panose="00000500000000000000" pitchFamily="2" charset="0"/>
                <a:cs typeface="Poppins" panose="00000500000000000000" pitchFamily="2" charset="0"/>
              </a:rPr>
              <a:t>*Please ensure all items are named – thank you!</a:t>
            </a:r>
            <a:endParaRPr lang="en-GB" b="1" i="1" dirty="0">
              <a:solidFill>
                <a:schemeClr val="bg1">
                  <a:lumMod val="50000"/>
                </a:schemeClr>
              </a:solidFill>
            </a:endParaRPr>
          </a:p>
        </p:txBody>
      </p:sp>
      <p:pic>
        <p:nvPicPr>
          <p:cNvPr id="1026" name="Picture 2" descr="83 Reusable Water Bottle Clip Art Illustrations &amp;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31" y="265154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849533" y="2984720"/>
            <a:ext cx="1456196" cy="1809945"/>
          </a:xfrm>
          <a:prstGeom prst="rect">
            <a:avLst/>
          </a:prstGeom>
        </p:spPr>
      </p:pic>
      <p:pic>
        <p:nvPicPr>
          <p:cNvPr id="5" name="Picture 4"/>
          <p:cNvPicPr>
            <a:picLocks noChangeAspect="1"/>
          </p:cNvPicPr>
          <p:nvPr/>
        </p:nvPicPr>
        <p:blipFill>
          <a:blip r:embed="rId4"/>
          <a:stretch>
            <a:fillRect/>
          </a:stretch>
        </p:blipFill>
        <p:spPr>
          <a:xfrm>
            <a:off x="9741331" y="5081048"/>
            <a:ext cx="1518108" cy="879988"/>
          </a:xfrm>
          <a:prstGeom prst="rect">
            <a:avLst/>
          </a:prstGeom>
        </p:spPr>
      </p:pic>
    </p:spTree>
    <p:extLst>
      <p:ext uri="{BB962C8B-B14F-4D97-AF65-F5344CB8AC3E}">
        <p14:creationId xmlns:p14="http://schemas.microsoft.com/office/powerpoint/2010/main" val="302115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70" y="-340872"/>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School uniform:</a:t>
            </a:r>
            <a:endParaRPr lang="en-GB" dirty="0">
              <a:solidFill>
                <a:schemeClr val="bg1">
                  <a:lumMod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958501" y="1845734"/>
            <a:ext cx="6798736" cy="3444997"/>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dirty="0"/>
          </a:p>
        </p:txBody>
      </p:sp>
      <p:sp>
        <p:nvSpPr>
          <p:cNvPr id="6" name="Rectangle 5"/>
          <p:cNvSpPr/>
          <p:nvPr/>
        </p:nvSpPr>
        <p:spPr>
          <a:xfrm>
            <a:off x="22936" y="1224608"/>
            <a:ext cx="12169064" cy="4939814"/>
          </a:xfrm>
          <a:prstGeom prst="rect">
            <a:avLst/>
          </a:prstGeom>
          <a:solidFill>
            <a:schemeClr val="bg1"/>
          </a:solidFill>
          <a:ln>
            <a:noFill/>
          </a:ln>
        </p:spPr>
        <p:txBody>
          <a:bodyPr wrap="square">
            <a:spAutoFit/>
          </a:bodyPr>
          <a:lstStyle/>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Yellow polo shirt with school logo and grey V-neck jumper or cardigan.</a:t>
            </a:r>
          </a:p>
          <a:p>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trousers or shorts  / black knee-length skirt or pinafore  / yellow &amp; white checked summer dress. </a:t>
            </a:r>
          </a:p>
          <a:p>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socks (ankle or knee length) or black tights.  </a:t>
            </a:r>
          </a:p>
          <a:p>
            <a:r>
              <a:rPr lang="en-GB" sz="2100" i="1" dirty="0">
                <a:solidFill>
                  <a:schemeClr val="bg1">
                    <a:lumMod val="50000"/>
                  </a:schemeClr>
                </a:solidFill>
                <a:latin typeface="Poppins" panose="00000500000000000000" pitchFamily="2" charset="0"/>
                <a:cs typeface="Poppins" panose="00000500000000000000" pitchFamily="2" charset="0"/>
              </a:rPr>
              <a:t>White socks with summer dresses only please.</a:t>
            </a:r>
          </a:p>
          <a:p>
            <a:endParaRPr lang="en-GB" sz="2100" i="1"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Black formal leather or leather-look school shoes. </a:t>
            </a:r>
          </a:p>
          <a:p>
            <a:pPr marL="342900" indent="-342900">
              <a:buFont typeface="Wingdings" panose="05000000000000000000" pitchFamily="2" charset="2"/>
              <a:buChar char="§"/>
            </a:pPr>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All hair at or below shoulder length must be tied back at all times.</a:t>
            </a:r>
          </a:p>
          <a:p>
            <a:r>
              <a:rPr lang="en-GB" sz="2100" dirty="0">
                <a:solidFill>
                  <a:schemeClr val="bg1">
                    <a:lumMod val="50000"/>
                  </a:schemeClr>
                </a:solidFill>
                <a:latin typeface="Poppins" panose="00000500000000000000" pitchFamily="2" charset="0"/>
                <a:cs typeface="Poppins" panose="00000500000000000000" pitchFamily="2" charset="0"/>
              </a:rPr>
              <a:t>    Hair should be off the face, clipped back and not obscuring sight.</a:t>
            </a:r>
          </a:p>
          <a:p>
            <a:pPr marL="342900" indent="-342900">
              <a:buFont typeface="Wingdings" panose="05000000000000000000" pitchFamily="2" charset="2"/>
              <a:buChar char="§"/>
            </a:pPr>
            <a:endParaRPr lang="en-GB" sz="2100" dirty="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dirty="0">
                <a:solidFill>
                  <a:schemeClr val="bg1">
                    <a:lumMod val="50000"/>
                  </a:schemeClr>
                </a:solidFill>
                <a:latin typeface="Poppins" panose="00000500000000000000" pitchFamily="2" charset="0"/>
                <a:cs typeface="Poppins" panose="00000500000000000000" pitchFamily="2" charset="0"/>
              </a:rPr>
              <a:t>Hair ties should be in appropriate colours and styles suitable to blend with school uniform (yellow/white bands).</a:t>
            </a:r>
          </a:p>
        </p:txBody>
      </p:sp>
    </p:spTree>
    <p:extLst>
      <p:ext uri="{BB962C8B-B14F-4D97-AF65-F5344CB8AC3E}">
        <p14:creationId xmlns:p14="http://schemas.microsoft.com/office/powerpoint/2010/main" val="2108525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411" y="206658"/>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P.E Kit:</a:t>
            </a:r>
            <a:endParaRPr lang="en-GB" dirty="0">
              <a:solidFill>
                <a:schemeClr val="tx1">
                  <a:lumMod val="50000"/>
                  <a:lumOff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376519" y="1845733"/>
            <a:ext cx="11241740" cy="444749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sz="3200" dirty="0"/>
          </a:p>
        </p:txBody>
      </p:sp>
      <p:sp>
        <p:nvSpPr>
          <p:cNvPr id="3" name="Rectangle 2"/>
          <p:cNvSpPr/>
          <p:nvPr/>
        </p:nvSpPr>
        <p:spPr>
          <a:xfrm>
            <a:off x="376517" y="1761250"/>
            <a:ext cx="11636187" cy="3416320"/>
          </a:xfrm>
          <a:prstGeom prst="rect">
            <a:avLst/>
          </a:prstGeom>
        </p:spPr>
        <p:txBody>
          <a:bodyPr wrap="square">
            <a:spAutoFit/>
          </a:bodyPr>
          <a:lstStyle/>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Emerald green short-sleeved polo shirt with logo</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shorts </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Short black socks</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tracksuit for winter</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Trainers only to be worn on P.E. days, but should be in school for break/lunchtime football.</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Earrings must be removed &amp; hair tied back and off the face</a:t>
            </a:r>
          </a:p>
          <a:p>
            <a:r>
              <a:rPr lang="en-GB" sz="2400" b="1" i="1" dirty="0">
                <a:solidFill>
                  <a:schemeClr val="tx1">
                    <a:lumMod val="50000"/>
                    <a:lumOff val="50000"/>
                  </a:schemeClr>
                </a:solidFill>
                <a:latin typeface="Poppins" panose="00000500000000000000" pitchFamily="2" charset="0"/>
                <a:cs typeface="Poppins" panose="00000500000000000000" pitchFamily="2" charset="0"/>
              </a:rPr>
              <a:t>     No gym/cycling shorts or leggings please</a:t>
            </a:r>
          </a:p>
          <a:p>
            <a:endParaRPr lang="en-GB" sz="2400" dirty="0">
              <a:latin typeface="Poppins" panose="00000500000000000000" pitchFamily="2" charset="0"/>
              <a:cs typeface="Poppins" panose="00000500000000000000" pitchFamily="2" charset="0"/>
            </a:endParaRPr>
          </a:p>
        </p:txBody>
      </p:sp>
      <p:pic>
        <p:nvPicPr>
          <p:cNvPr id="7" name="Picture 6"/>
          <p:cNvPicPr>
            <a:picLocks noChangeAspect="1"/>
          </p:cNvPicPr>
          <p:nvPr/>
        </p:nvPicPr>
        <p:blipFill>
          <a:blip r:embed="rId2"/>
          <a:stretch>
            <a:fillRect/>
          </a:stretch>
        </p:blipFill>
        <p:spPr>
          <a:xfrm>
            <a:off x="6347012" y="0"/>
            <a:ext cx="5495364" cy="1707848"/>
          </a:xfrm>
          <a:prstGeom prst="rect">
            <a:avLst/>
          </a:prstGeom>
        </p:spPr>
      </p:pic>
      <p:pic>
        <p:nvPicPr>
          <p:cNvPr id="8" name="Picture 7"/>
          <p:cNvPicPr>
            <a:picLocks noChangeAspect="1"/>
          </p:cNvPicPr>
          <p:nvPr/>
        </p:nvPicPr>
        <p:blipFill>
          <a:blip r:embed="rId3"/>
          <a:stretch>
            <a:fillRect/>
          </a:stretch>
        </p:blipFill>
        <p:spPr>
          <a:xfrm>
            <a:off x="628371" y="4952167"/>
            <a:ext cx="6166877" cy="1103990"/>
          </a:xfrm>
          <a:prstGeom prst="rect">
            <a:avLst/>
          </a:prstGeom>
        </p:spPr>
      </p:pic>
    </p:spTree>
    <p:extLst>
      <p:ext uri="{BB962C8B-B14F-4D97-AF65-F5344CB8AC3E}">
        <p14:creationId xmlns:p14="http://schemas.microsoft.com/office/powerpoint/2010/main" val="1258334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547" y="-3733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St Mark’s School Planner</a:t>
            </a:r>
          </a:p>
        </p:txBody>
      </p:sp>
      <p:sp>
        <p:nvSpPr>
          <p:cNvPr id="3" name="Content Placeholder 2"/>
          <p:cNvSpPr>
            <a:spLocks noGrp="1"/>
          </p:cNvSpPr>
          <p:nvPr>
            <p:ph idx="1"/>
          </p:nvPr>
        </p:nvSpPr>
        <p:spPr>
          <a:xfrm>
            <a:off x="149013" y="1077383"/>
            <a:ext cx="11924453" cy="5238749"/>
          </a:xfrm>
          <a:solidFill>
            <a:schemeClr val="bg1"/>
          </a:solidFill>
        </p:spPr>
        <p:txBody>
          <a:bodyPr>
            <a:normAutofit/>
          </a:bodyPr>
          <a:lstStyle/>
          <a:p>
            <a:pPr>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Walking Home Permission- signed agreement in planner, followed with a single e-mail.</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Home school Child Agreement- signed my parent/carer and child.</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E-Safety Pupil Agreement- signed by child</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Spellings record</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Reading record</a:t>
            </a:r>
            <a:endParaRPr lang="en-GB" sz="26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endParaRPr lang="en-GB" dirty="0"/>
          </a:p>
        </p:txBody>
      </p:sp>
    </p:spTree>
    <p:extLst>
      <p:ext uri="{BB962C8B-B14F-4D97-AF65-F5344CB8AC3E}">
        <p14:creationId xmlns:p14="http://schemas.microsoft.com/office/powerpoint/2010/main" val="3862391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Mobile phones</a:t>
            </a:r>
          </a:p>
        </p:txBody>
      </p:sp>
      <p:sp>
        <p:nvSpPr>
          <p:cNvPr id="3" name="Content Placeholder 2"/>
          <p:cNvSpPr>
            <a:spLocks noGrp="1"/>
          </p:cNvSpPr>
          <p:nvPr>
            <p:ph idx="1"/>
          </p:nvPr>
        </p:nvSpPr>
        <p:spPr/>
        <p:txBody>
          <a:bodyPr>
            <a:normAutofit/>
          </a:bodyPr>
          <a:lstStyle/>
          <a:p>
            <a:r>
              <a:rPr lang="en-GB" sz="2800" dirty="0">
                <a:latin typeface="Poppins" panose="00000500000000000000" pitchFamily="2" charset="0"/>
                <a:cs typeface="Poppins" panose="00000500000000000000" pitchFamily="2" charset="0"/>
              </a:rPr>
              <a:t>Only children who walk to or from school independently are allowed to bring phones into school.</a:t>
            </a:r>
          </a:p>
          <a:p>
            <a:r>
              <a:rPr lang="en-GB" sz="2800" dirty="0">
                <a:latin typeface="Poppins" panose="00000500000000000000" pitchFamily="2" charset="0"/>
                <a:cs typeface="Poppins" panose="00000500000000000000" pitchFamily="2" charset="0"/>
              </a:rPr>
              <a:t>Children will need to drop their phone at the office on arrival and collect it at the end of the day.</a:t>
            </a:r>
          </a:p>
          <a:p>
            <a:r>
              <a:rPr lang="en-GB" sz="2800" dirty="0">
                <a:latin typeface="Poppins" panose="00000500000000000000" pitchFamily="2" charset="0"/>
                <a:cs typeface="Poppins" panose="00000500000000000000" pitchFamily="2" charset="0"/>
              </a:rPr>
              <a:t>No phone usage is allowed anywhere on site during the school day.</a:t>
            </a:r>
          </a:p>
          <a:p>
            <a:endParaRPr lang="en-GB" sz="2600" dirty="0"/>
          </a:p>
        </p:txBody>
      </p:sp>
    </p:spTree>
    <p:extLst>
      <p:ext uri="{BB962C8B-B14F-4D97-AF65-F5344CB8AC3E}">
        <p14:creationId xmlns:p14="http://schemas.microsoft.com/office/powerpoint/2010/main" val="2154875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547" y="-3733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How is the week structured?</a:t>
            </a:r>
          </a:p>
        </p:txBody>
      </p:sp>
      <p:sp>
        <p:nvSpPr>
          <p:cNvPr id="3" name="Content Placeholder 2"/>
          <p:cNvSpPr>
            <a:spLocks noGrp="1"/>
          </p:cNvSpPr>
          <p:nvPr>
            <p:ph idx="1"/>
          </p:nvPr>
        </p:nvSpPr>
        <p:spPr>
          <a:xfrm>
            <a:off x="267547" y="1077383"/>
            <a:ext cx="11924453" cy="4886095"/>
          </a:xfrm>
          <a:solidFill>
            <a:schemeClr val="bg1"/>
          </a:solidFill>
        </p:spPr>
        <p:txBody>
          <a:bodyPr>
            <a:normAutofit fontScale="92500" lnSpcReduction="10000"/>
          </a:bodyPr>
          <a:lstStyle/>
          <a:p>
            <a:pPr>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English (including reading, writing, grammar, spelling &amp; handwriting) and Maths are taught daily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Weekly timetable includes P.E, R.E, Science, Music, French &amp; PSHE (following a new scheme, “</a:t>
            </a:r>
            <a:r>
              <a:rPr lang="en-GB" sz="2800" u="sng" dirty="0">
                <a:solidFill>
                  <a:schemeClr val="tx1">
                    <a:lumMod val="50000"/>
                    <a:lumOff val="50000"/>
                  </a:schemeClr>
                </a:solidFill>
                <a:latin typeface="Poppins" panose="00000500000000000000" pitchFamily="2" charset="0"/>
                <a:cs typeface="Poppins" panose="00000500000000000000" pitchFamily="2" charset="0"/>
              </a:rPr>
              <a:t>Kapow</a:t>
            </a:r>
            <a:r>
              <a:rPr lang="en-GB" sz="2800" dirty="0">
                <a:solidFill>
                  <a:schemeClr val="tx1">
                    <a:lumMod val="50000"/>
                    <a:lumOff val="50000"/>
                  </a:schemeClr>
                </a:solidFill>
                <a:latin typeface="Poppins" panose="00000500000000000000" pitchFamily="2" charset="0"/>
                <a:cs typeface="Poppins" panose="00000500000000000000" pitchFamily="2" charset="0"/>
              </a:rPr>
              <a:t>”).</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Geography, History, Computing, Art &amp; Design and Design Technology will be taught in units throughout the year </a:t>
            </a:r>
          </a:p>
          <a:p>
            <a:pPr marL="0" indent="0">
              <a:buNone/>
            </a:pPr>
            <a:endParaRPr lang="en-GB" sz="26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600" dirty="0">
                <a:solidFill>
                  <a:schemeClr val="tx1">
                    <a:lumMod val="50000"/>
                    <a:lumOff val="50000"/>
                  </a:schemeClr>
                </a:solidFill>
                <a:latin typeface="Poppins" panose="00000500000000000000" pitchFamily="2" charset="0"/>
                <a:cs typeface="Poppins" panose="00000500000000000000" pitchFamily="2" charset="0"/>
              </a:rPr>
              <a:t>A</a:t>
            </a:r>
            <a:r>
              <a:rPr lang="en-GB" sz="2600" dirty="0">
                <a:solidFill>
                  <a:schemeClr val="bg1">
                    <a:lumMod val="50000"/>
                  </a:schemeClr>
                </a:solidFill>
                <a:latin typeface="Poppins" panose="00000500000000000000" pitchFamily="2" charset="0"/>
                <a:cs typeface="Poppins" panose="00000500000000000000" pitchFamily="2" charset="0"/>
              </a:rPr>
              <a:t>s each subject area is taught discretely, children are taught to appreciate the distinctive uniqueness of individual subjects and aspire to become future scientists, computer coders, historians, etc.</a:t>
            </a:r>
          </a:p>
          <a:p>
            <a:pPr marL="0" indent="0">
              <a:buNone/>
            </a:pPr>
            <a:r>
              <a:rPr lang="en-GB" sz="2600" dirty="0">
                <a:solidFill>
                  <a:schemeClr val="bg1">
                    <a:lumMod val="50000"/>
                  </a:schemeClr>
                </a:solidFill>
                <a:latin typeface="Poppins" panose="00000500000000000000" pitchFamily="2" charset="0"/>
                <a:cs typeface="Poppins" panose="00000500000000000000" pitchFamily="2" charset="0"/>
              </a:rPr>
              <a:t>The Year 6 curriculum map can be found on the school website.</a:t>
            </a:r>
          </a:p>
          <a:p>
            <a:pPr marL="0" indent="0">
              <a:buNone/>
            </a:pPr>
            <a:endParaRPr lang="en-GB" sz="26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6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endParaRPr lang="en-GB" dirty="0"/>
          </a:p>
        </p:txBody>
      </p:sp>
    </p:spTree>
    <p:extLst>
      <p:ext uri="{BB962C8B-B14F-4D97-AF65-F5344CB8AC3E}">
        <p14:creationId xmlns:p14="http://schemas.microsoft.com/office/powerpoint/2010/main" val="1324942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1456267"/>
            <a:ext cx="11734800" cy="4269316"/>
          </a:xfrm>
        </p:spPr>
        <p:txBody>
          <a:bodyPr>
            <a:normAutofit/>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dirty="0">
                <a:solidFill>
                  <a:schemeClr val="bg1">
                    <a:lumMod val="50000"/>
                  </a:schemeClr>
                </a:solidFill>
                <a:latin typeface="Poppins" panose="00000500000000000000" pitchFamily="2" charset="0"/>
                <a:cs typeface="Poppins" panose="00000500000000000000" pitchFamily="2" charset="0"/>
              </a:rPr>
              <a:t>English: </a:t>
            </a:r>
            <a:r>
              <a:rPr lang="en-GB" sz="2400" dirty="0">
                <a:solidFill>
                  <a:schemeClr val="bg1">
                    <a:lumMod val="50000"/>
                  </a:schemeClr>
                </a:solidFill>
                <a:latin typeface="Poppins" panose="00000500000000000000" pitchFamily="2" charset="0"/>
                <a:cs typeface="Poppins" panose="00000500000000000000" pitchFamily="2" charset="0"/>
              </a:rPr>
              <a:t>Although we are no longer using the Literary Curriculum to deliver our English lessons, they will still be taught through the use of high-quality texts through most of the year. This serves as a basis to develop the children’s writing and appreciation of spelling, punctuation and grammar.</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  Children will be given the opportunity to write for a range of contexts, purposes and audiences.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9642" y="4196954"/>
            <a:ext cx="4112716" cy="1807654"/>
          </a:xfrm>
          <a:prstGeom prst="rect">
            <a:avLst/>
          </a:prstGeom>
        </p:spPr>
      </p:pic>
    </p:spTree>
    <p:extLst>
      <p:ext uri="{BB962C8B-B14F-4D97-AF65-F5344CB8AC3E}">
        <p14:creationId xmlns:p14="http://schemas.microsoft.com/office/powerpoint/2010/main" val="25622286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3999" y="934650"/>
            <a:ext cx="9872133" cy="707886"/>
          </a:xfrm>
          <a:prstGeom prst="rect">
            <a:avLst/>
          </a:prstGeom>
        </p:spPr>
        <p:txBody>
          <a:bodyPr wrap="square">
            <a:spAutoFit/>
          </a:bodyPr>
          <a:lstStyle/>
          <a:p>
            <a:r>
              <a:rPr lang="en-GB" sz="4000" b="1" dirty="0">
                <a:solidFill>
                  <a:schemeClr val="bg1">
                    <a:lumMod val="50000"/>
                  </a:schemeClr>
                </a:solidFill>
                <a:latin typeface="Poppins" panose="00000500000000000000" pitchFamily="2" charset="0"/>
                <a:cs typeface="Poppins" panose="00000500000000000000" pitchFamily="2" charset="0"/>
              </a:rPr>
              <a:t>A selection of our Year 6  class texts:</a:t>
            </a:r>
            <a:endParaRPr lang="en-GB" sz="4000" dirty="0">
              <a:solidFill>
                <a:schemeClr val="bg1">
                  <a:lumMod val="50000"/>
                </a:schemeClr>
              </a:solidFill>
            </a:endParaRPr>
          </a:p>
        </p:txBody>
      </p:sp>
      <p:pic>
        <p:nvPicPr>
          <p:cNvPr id="3" name="Picture 2" descr="Holes: The iconic childhood-defining phenomenon: Louis ...">
            <a:extLst>
              <a:ext uri="{FF2B5EF4-FFF2-40B4-BE49-F238E27FC236}">
                <a16:creationId xmlns:a16="http://schemas.microsoft.com/office/drawing/2014/main" id="{B22C29F6-516F-C5CC-0674-BDF3DEC9FC25}"/>
              </a:ext>
            </a:extLst>
          </p:cNvPr>
          <p:cNvPicPr>
            <a:picLocks noChangeAspect="1"/>
          </p:cNvPicPr>
          <p:nvPr/>
        </p:nvPicPr>
        <p:blipFill>
          <a:blip r:embed="rId3"/>
          <a:stretch>
            <a:fillRect/>
          </a:stretch>
        </p:blipFill>
        <p:spPr>
          <a:xfrm>
            <a:off x="8804054" y="2171168"/>
            <a:ext cx="2379089" cy="3652405"/>
          </a:xfrm>
          <a:prstGeom prst="rect">
            <a:avLst/>
          </a:prstGeom>
        </p:spPr>
      </p:pic>
      <p:pic>
        <p:nvPicPr>
          <p:cNvPr id="7" name="Picture 6" descr="War Horse">
            <a:extLst>
              <a:ext uri="{FF2B5EF4-FFF2-40B4-BE49-F238E27FC236}">
                <a16:creationId xmlns:a16="http://schemas.microsoft.com/office/drawing/2014/main" id="{D3BAF961-C385-04DA-CD3A-C7891409032D}"/>
              </a:ext>
            </a:extLst>
          </p:cNvPr>
          <p:cNvPicPr>
            <a:picLocks noChangeAspect="1"/>
          </p:cNvPicPr>
          <p:nvPr/>
        </p:nvPicPr>
        <p:blipFill>
          <a:blip r:embed="rId4"/>
          <a:stretch>
            <a:fillRect/>
          </a:stretch>
        </p:blipFill>
        <p:spPr>
          <a:xfrm>
            <a:off x="710738" y="2168549"/>
            <a:ext cx="2379088" cy="3655023"/>
          </a:xfrm>
          <a:prstGeom prst="rect">
            <a:avLst/>
          </a:prstGeom>
        </p:spPr>
      </p:pic>
      <p:pic>
        <p:nvPicPr>
          <p:cNvPr id="8" name="Picture 7">
            <a:extLst>
              <a:ext uri="{FF2B5EF4-FFF2-40B4-BE49-F238E27FC236}">
                <a16:creationId xmlns:a16="http://schemas.microsoft.com/office/drawing/2014/main" id="{1A58EFC7-5A12-8943-7075-0E3E06DBB6AF}"/>
              </a:ext>
            </a:extLst>
          </p:cNvPr>
          <p:cNvPicPr>
            <a:picLocks noChangeAspect="1"/>
          </p:cNvPicPr>
          <p:nvPr/>
        </p:nvPicPr>
        <p:blipFill>
          <a:blip r:embed="rId5"/>
          <a:stretch>
            <a:fillRect/>
          </a:stretch>
        </p:blipFill>
        <p:spPr>
          <a:xfrm>
            <a:off x="4908805" y="2168549"/>
            <a:ext cx="2374389" cy="3641701"/>
          </a:xfrm>
          <a:prstGeom prst="rect">
            <a:avLst/>
          </a:prstGeom>
        </p:spPr>
      </p:pic>
    </p:spTree>
    <p:extLst>
      <p:ext uri="{BB962C8B-B14F-4D97-AF65-F5344CB8AC3E}">
        <p14:creationId xmlns:p14="http://schemas.microsoft.com/office/powerpoint/2010/main" val="220284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2247912"/>
            <a:ext cx="8229600" cy="4269316"/>
          </a:xfrm>
        </p:spPr>
        <p:txBody>
          <a:bodyPr>
            <a:normAutofit/>
          </a:bodyPr>
          <a:lstStyle/>
          <a:p>
            <a:pPr marL="0" indent="0">
              <a:buNone/>
            </a:pPr>
            <a:r>
              <a:rPr lang="en-GB" sz="2800" b="1" dirty="0">
                <a:solidFill>
                  <a:schemeClr val="bg1">
                    <a:lumMod val="50000"/>
                  </a:schemeClr>
                </a:solidFill>
                <a:latin typeface="Poppins" panose="00000500000000000000" pitchFamily="2" charset="0"/>
                <a:cs typeface="Poppins" panose="00000500000000000000" pitchFamily="2" charset="0"/>
              </a:rPr>
              <a:t>Maths:</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We will continue to use the White Rose scheme of learning to deliver high-quality mathematics lessons with a focus on developing the children’s mathematical fluency, as well as their ability to problem solve and apply their learning to different real-life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7600" y="1096963"/>
            <a:ext cx="2831199" cy="283119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6133" y="4195168"/>
            <a:ext cx="2454960" cy="1949527"/>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17798" t="12698" r="14870" b="62434"/>
          <a:stretch/>
        </p:blipFill>
        <p:spPr>
          <a:xfrm>
            <a:off x="4822810" y="479727"/>
            <a:ext cx="4326466" cy="1128646"/>
          </a:xfrm>
          <a:prstGeom prst="rect">
            <a:avLst/>
          </a:prstGeom>
        </p:spPr>
      </p:pic>
    </p:spTree>
    <p:extLst>
      <p:ext uri="{BB962C8B-B14F-4D97-AF65-F5344CB8AC3E}">
        <p14:creationId xmlns:p14="http://schemas.microsoft.com/office/powerpoint/2010/main" val="2677041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Weekly Timetable:</a:t>
            </a:r>
          </a:p>
        </p:txBody>
      </p:sp>
      <p:sp>
        <p:nvSpPr>
          <p:cNvPr id="3" name="Content Placeholder 2"/>
          <p:cNvSpPr>
            <a:spLocks noGrp="1"/>
          </p:cNvSpPr>
          <p:nvPr>
            <p:ph idx="1"/>
          </p:nvPr>
        </p:nvSpPr>
        <p:spPr>
          <a:xfrm>
            <a:off x="518160" y="2187781"/>
            <a:ext cx="11155680" cy="4383616"/>
          </a:xfrm>
        </p:spPr>
        <p:txBody>
          <a:bodyPr/>
          <a:lstStyle/>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Daily act of worship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P.E: twice a week </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6LH: Tuesday and Thursday </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6EB: Wednesday and Thursday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Spelling test on Monday / Arithmetic/times tables on a Friday</a:t>
            </a:r>
          </a:p>
        </p:txBody>
      </p:sp>
    </p:spTree>
    <p:extLst>
      <p:ext uri="{BB962C8B-B14F-4D97-AF65-F5344CB8AC3E}">
        <p14:creationId xmlns:p14="http://schemas.microsoft.com/office/powerpoint/2010/main" val="1693464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013" y="196427"/>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Educational Visits:</a:t>
            </a:r>
          </a:p>
        </p:txBody>
      </p:sp>
      <p:sp>
        <p:nvSpPr>
          <p:cNvPr id="3" name="Content Placeholder 2"/>
          <p:cNvSpPr>
            <a:spLocks noGrp="1"/>
          </p:cNvSpPr>
          <p:nvPr>
            <p:ph idx="1"/>
          </p:nvPr>
        </p:nvSpPr>
        <p:spPr>
          <a:xfrm>
            <a:off x="403013" y="2059093"/>
            <a:ext cx="10976187" cy="4023360"/>
          </a:xfrm>
        </p:spPr>
        <p:txBody>
          <a:bodyPr>
            <a:normAutofit fontScale="92500" lnSpcReduction="20000"/>
          </a:bodyPr>
          <a:lstStyle/>
          <a:p>
            <a:r>
              <a:rPr lang="en-GB" sz="2800" dirty="0">
                <a:solidFill>
                  <a:schemeClr val="bg1">
                    <a:lumMod val="50000"/>
                  </a:schemeClr>
                </a:solidFill>
                <a:latin typeface="Poppins" panose="00000500000000000000" pitchFamily="2" charset="0"/>
                <a:cs typeface="Poppins" panose="00000500000000000000" pitchFamily="2" charset="0"/>
              </a:rPr>
              <a:t>We enhance and enrich the curriculum through a variety of activities: educational trips and visitors, school performances, as well as extra-curricular lunchtime and after school clubs.</a:t>
            </a:r>
          </a:p>
          <a:p>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800" b="1" dirty="0">
                <a:solidFill>
                  <a:schemeClr val="bg1">
                    <a:lumMod val="50000"/>
                  </a:schemeClr>
                </a:solidFill>
                <a:latin typeface="Poppins" panose="00000500000000000000" pitchFamily="2" charset="0"/>
                <a:cs typeface="Poppins" panose="00000500000000000000" pitchFamily="2" charset="0"/>
              </a:rPr>
              <a:t>Important dates: </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 Bovington Tank Museum</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16</a:t>
            </a:r>
            <a:r>
              <a:rPr lang="en-GB" sz="2800" baseline="30000" dirty="0">
                <a:solidFill>
                  <a:schemeClr val="bg1">
                    <a:lumMod val="50000"/>
                  </a:schemeClr>
                </a:solidFill>
                <a:latin typeface="Poppins" panose="00000500000000000000" pitchFamily="2" charset="0"/>
                <a:cs typeface="Poppins" panose="00000500000000000000" pitchFamily="2" charset="0"/>
              </a:rPr>
              <a:t>th</a:t>
            </a:r>
            <a:r>
              <a:rPr lang="en-GB" sz="2800" dirty="0">
                <a:solidFill>
                  <a:schemeClr val="bg1">
                    <a:lumMod val="50000"/>
                  </a:schemeClr>
                </a:solidFill>
                <a:latin typeface="Poppins" panose="00000500000000000000" pitchFamily="2" charset="0"/>
                <a:cs typeface="Poppins" panose="00000500000000000000" pitchFamily="2" charset="0"/>
              </a:rPr>
              <a:t> October 2026</a:t>
            </a:r>
            <a:r>
              <a:rPr lang="en-GB" sz="2800" baseline="30000" dirty="0">
                <a:solidFill>
                  <a:schemeClr val="bg1">
                    <a:lumMod val="50000"/>
                  </a:schemeClr>
                </a:solidFill>
                <a:latin typeface="Poppins" panose="00000500000000000000" pitchFamily="2" charset="0"/>
                <a:cs typeface="Poppins" panose="00000500000000000000" pitchFamily="2" charset="0"/>
              </a:rPr>
              <a:t> </a:t>
            </a: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 Year 6 Residential to </a:t>
            </a:r>
            <a:r>
              <a:rPr lang="en-GB" sz="2800" dirty="0" err="1">
                <a:solidFill>
                  <a:schemeClr val="bg1">
                    <a:lumMod val="50000"/>
                  </a:schemeClr>
                </a:solidFill>
                <a:latin typeface="Poppins" panose="00000500000000000000" pitchFamily="2" charset="0"/>
                <a:cs typeface="Poppins" panose="00000500000000000000" pitchFamily="2" charset="0"/>
              </a:rPr>
              <a:t>Brenscombe</a:t>
            </a:r>
            <a:r>
              <a:rPr lang="en-GB" sz="2800" dirty="0">
                <a:solidFill>
                  <a:schemeClr val="bg1">
                    <a:lumMod val="50000"/>
                  </a:schemeClr>
                </a:solidFill>
                <a:latin typeface="Poppins" panose="00000500000000000000" pitchFamily="2" charset="0"/>
                <a:cs typeface="Poppins" panose="00000500000000000000" pitchFamily="2" charset="0"/>
              </a:rPr>
              <a:t>: </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   7</a:t>
            </a:r>
            <a:r>
              <a:rPr lang="en-GB" sz="2800" baseline="30000" dirty="0">
                <a:solidFill>
                  <a:schemeClr val="bg1">
                    <a:lumMod val="50000"/>
                  </a:schemeClr>
                </a:solidFill>
                <a:latin typeface="Poppins" panose="00000500000000000000" pitchFamily="2" charset="0"/>
                <a:cs typeface="Poppins" panose="00000500000000000000" pitchFamily="2" charset="0"/>
              </a:rPr>
              <a:t>th</a:t>
            </a:r>
            <a:r>
              <a:rPr lang="en-GB" sz="2800" dirty="0">
                <a:solidFill>
                  <a:schemeClr val="bg1">
                    <a:lumMod val="50000"/>
                  </a:schemeClr>
                </a:solidFill>
                <a:latin typeface="Poppins" panose="00000500000000000000" pitchFamily="2" charset="0"/>
                <a:cs typeface="Poppins" panose="00000500000000000000" pitchFamily="2" charset="0"/>
              </a:rPr>
              <a:t> – 9</a:t>
            </a:r>
            <a:r>
              <a:rPr lang="en-GB" sz="2800" baseline="30000" dirty="0">
                <a:solidFill>
                  <a:schemeClr val="bg1">
                    <a:lumMod val="50000"/>
                  </a:schemeClr>
                </a:solidFill>
                <a:latin typeface="Poppins" panose="00000500000000000000" pitchFamily="2" charset="0"/>
                <a:cs typeface="Poppins" panose="00000500000000000000" pitchFamily="2" charset="0"/>
              </a:rPr>
              <a:t>th</a:t>
            </a:r>
            <a:r>
              <a:rPr lang="en-GB" sz="2800" dirty="0">
                <a:solidFill>
                  <a:schemeClr val="bg1">
                    <a:lumMod val="50000"/>
                  </a:schemeClr>
                </a:solidFill>
                <a:latin typeface="Poppins" panose="00000500000000000000" pitchFamily="2" charset="0"/>
                <a:cs typeface="Poppins" panose="00000500000000000000" pitchFamily="2" charset="0"/>
              </a:rPr>
              <a:t>   June 2027</a:t>
            </a:r>
          </a:p>
        </p:txBody>
      </p:sp>
      <p:pic>
        <p:nvPicPr>
          <p:cNvPr id="4" name="Picture 3"/>
          <p:cNvPicPr>
            <a:picLocks noChangeAspect="1"/>
          </p:cNvPicPr>
          <p:nvPr/>
        </p:nvPicPr>
        <p:blipFill>
          <a:blip r:embed="rId2"/>
          <a:stretch>
            <a:fillRect/>
          </a:stretch>
        </p:blipFill>
        <p:spPr>
          <a:xfrm>
            <a:off x="7167415" y="4225078"/>
            <a:ext cx="2457450" cy="1857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8122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133" y="286603"/>
            <a:ext cx="10935547" cy="1450757"/>
          </a:xfrm>
        </p:spPr>
        <p:txBody>
          <a:bodyPr>
            <a:normAutofit/>
          </a:bodyPr>
          <a:lstStyle/>
          <a:p>
            <a:r>
              <a:rPr lang="en-GB" sz="3200" b="1" dirty="0">
                <a:solidFill>
                  <a:schemeClr val="bg1">
                    <a:lumMod val="50000"/>
                  </a:schemeClr>
                </a:solidFill>
                <a:latin typeface="Poppins" panose="00000500000000000000" pitchFamily="2" charset="0"/>
                <a:cs typeface="Poppins" panose="00000500000000000000" pitchFamily="2" charset="0"/>
              </a:rPr>
              <a:t>Residential: </a:t>
            </a:r>
            <a:br>
              <a:rPr lang="en-GB" sz="3200" b="1" dirty="0">
                <a:solidFill>
                  <a:schemeClr val="bg1">
                    <a:lumMod val="50000"/>
                  </a:schemeClr>
                </a:solidFill>
                <a:latin typeface="Poppins" panose="00000500000000000000" pitchFamily="2" charset="0"/>
                <a:cs typeface="Poppins" panose="00000500000000000000" pitchFamily="2" charset="0"/>
              </a:rPr>
            </a:br>
            <a:r>
              <a:rPr lang="en-GB" sz="3200" b="1" dirty="0" err="1">
                <a:solidFill>
                  <a:schemeClr val="bg1">
                    <a:lumMod val="50000"/>
                  </a:schemeClr>
                </a:solidFill>
                <a:latin typeface="Poppins" panose="00000500000000000000" pitchFamily="2" charset="0"/>
                <a:cs typeface="Poppins" panose="00000500000000000000" pitchFamily="2" charset="0"/>
              </a:rPr>
              <a:t>Brenscombe</a:t>
            </a:r>
            <a:r>
              <a:rPr lang="en-GB" sz="3200" b="1" dirty="0">
                <a:solidFill>
                  <a:schemeClr val="bg1">
                    <a:lumMod val="50000"/>
                  </a:schemeClr>
                </a:solidFill>
                <a:latin typeface="Poppins" panose="00000500000000000000" pitchFamily="2" charset="0"/>
                <a:cs typeface="Poppins" panose="00000500000000000000" pitchFamily="2" charset="0"/>
              </a:rPr>
              <a:t> Outdoor Centre, Swanage :</a:t>
            </a:r>
          </a:p>
        </p:txBody>
      </p:sp>
      <p:sp>
        <p:nvSpPr>
          <p:cNvPr id="4" name="Content Placeholder 2"/>
          <p:cNvSpPr>
            <a:spLocks noGrp="1"/>
          </p:cNvSpPr>
          <p:nvPr>
            <p:ph idx="1"/>
          </p:nvPr>
        </p:nvSpPr>
        <p:spPr>
          <a:xfrm>
            <a:off x="451139" y="3225707"/>
            <a:ext cx="11026987" cy="4023360"/>
          </a:xfrm>
        </p:spPr>
        <p:txBody>
          <a:bodyPr>
            <a:noAutofit/>
          </a:bodyPr>
          <a:lstStyle/>
          <a:p>
            <a:pPr>
              <a:buFont typeface="Wingdings" panose="05000000000000000000" pitchFamily="2" charset="2"/>
              <a:buChar char="§"/>
            </a:pPr>
            <a:r>
              <a:rPr lang="en-GB" sz="2200" dirty="0">
                <a:solidFill>
                  <a:schemeClr val="bg1">
                    <a:lumMod val="50000"/>
                  </a:schemeClr>
                </a:solidFill>
                <a:latin typeface="Poppins" panose="00000500000000000000" pitchFamily="2" charset="0"/>
                <a:cs typeface="Poppins" panose="00000500000000000000" pitchFamily="2" charset="0"/>
              </a:rPr>
              <a:t>Three-day, two-night visit</a:t>
            </a:r>
          </a:p>
          <a:p>
            <a:pPr>
              <a:buFont typeface="Wingdings" panose="05000000000000000000" pitchFamily="2" charset="2"/>
              <a:buChar char="§"/>
            </a:pPr>
            <a:r>
              <a:rPr lang="en-GB" sz="2200" dirty="0">
                <a:solidFill>
                  <a:schemeClr val="bg1">
                    <a:lumMod val="50000"/>
                  </a:schemeClr>
                </a:solidFill>
                <a:latin typeface="Poppins" panose="00000500000000000000" pitchFamily="2" charset="0"/>
                <a:cs typeface="Poppins" panose="00000500000000000000" pitchFamily="2" charset="0"/>
              </a:rPr>
              <a:t>The trip is an action-packed three days participating in a range of enjoyable activities, including water sports and evening entertainment</a:t>
            </a:r>
          </a:p>
          <a:p>
            <a:pPr>
              <a:buFont typeface="Wingdings" panose="05000000000000000000" pitchFamily="2" charset="2"/>
              <a:buChar char="§"/>
            </a:pPr>
            <a:r>
              <a:rPr lang="en-GB" sz="2200" dirty="0">
                <a:solidFill>
                  <a:schemeClr val="bg1">
                    <a:lumMod val="50000"/>
                  </a:schemeClr>
                </a:solidFill>
                <a:latin typeface="Poppins" panose="00000500000000000000" pitchFamily="2" charset="0"/>
                <a:cs typeface="Poppins" panose="00000500000000000000" pitchFamily="2" charset="0"/>
              </a:rPr>
              <a:t>The trip will be an excellent opportunity for team-work, promoting independence, confidence building, tackling new experiences and so much more.  We very much hope that your child will be able to join us on this visit.  </a:t>
            </a:r>
          </a:p>
          <a:p>
            <a:pPr marL="0" indent="0">
              <a:buNone/>
            </a:pPr>
            <a:endParaRPr lang="en-GB" sz="2200" dirty="0">
              <a:solidFill>
                <a:schemeClr val="bg1">
                  <a:lumMod val="50000"/>
                </a:schemeClr>
              </a:solidFill>
              <a:latin typeface="Poppins" panose="00000500000000000000" pitchFamily="2" charset="0"/>
              <a:cs typeface="Poppins" panose="00000500000000000000" pitchFamily="2" charset="0"/>
            </a:endParaRPr>
          </a:p>
        </p:txBody>
      </p:sp>
      <p:pic>
        <p:nvPicPr>
          <p:cNvPr id="5" name="Picture 4"/>
          <p:cNvPicPr>
            <a:picLocks noChangeAspect="1"/>
          </p:cNvPicPr>
          <p:nvPr/>
        </p:nvPicPr>
        <p:blipFill>
          <a:blip r:embed="rId2"/>
          <a:stretch>
            <a:fillRect/>
          </a:stretch>
        </p:blipFill>
        <p:spPr>
          <a:xfrm>
            <a:off x="9279467" y="0"/>
            <a:ext cx="2912533" cy="2912533"/>
          </a:xfrm>
          <a:prstGeom prst="rect">
            <a:avLst/>
          </a:prstGeom>
        </p:spPr>
      </p:pic>
      <p:sp>
        <p:nvSpPr>
          <p:cNvPr id="7" name="Rectangle 6"/>
          <p:cNvSpPr/>
          <p:nvPr/>
        </p:nvSpPr>
        <p:spPr>
          <a:xfrm>
            <a:off x="4000500" y="2063336"/>
            <a:ext cx="3554182" cy="523220"/>
          </a:xfrm>
          <a:prstGeom prst="rect">
            <a:avLst/>
          </a:prstGeom>
        </p:spPr>
        <p:txBody>
          <a:bodyPr wrap="square">
            <a:spAutoFit/>
          </a:bodyPr>
          <a:lstStyle/>
          <a:p>
            <a:r>
              <a:rPr lang="en-GB" sz="2800" b="1" dirty="0">
                <a:solidFill>
                  <a:schemeClr val="bg1">
                    <a:lumMod val="50000"/>
                  </a:schemeClr>
                </a:solidFill>
                <a:latin typeface="Poppins" panose="00000500000000000000" pitchFamily="2" charset="0"/>
                <a:cs typeface="Poppins" panose="00000500000000000000" pitchFamily="2" charset="0"/>
              </a:rPr>
              <a:t>7</a:t>
            </a:r>
            <a:r>
              <a:rPr lang="en-GB" sz="2800" b="1" baseline="30000" dirty="0">
                <a:solidFill>
                  <a:schemeClr val="bg1">
                    <a:lumMod val="50000"/>
                  </a:schemeClr>
                </a:solidFill>
                <a:latin typeface="Poppins" panose="00000500000000000000" pitchFamily="2" charset="0"/>
                <a:cs typeface="Poppins" panose="00000500000000000000" pitchFamily="2" charset="0"/>
              </a:rPr>
              <a:t>th</a:t>
            </a:r>
            <a:r>
              <a:rPr lang="en-GB" sz="2800" b="1" dirty="0">
                <a:solidFill>
                  <a:schemeClr val="bg1">
                    <a:lumMod val="50000"/>
                  </a:schemeClr>
                </a:solidFill>
                <a:latin typeface="Poppins" panose="00000500000000000000" pitchFamily="2" charset="0"/>
                <a:cs typeface="Poppins" panose="00000500000000000000" pitchFamily="2" charset="0"/>
              </a:rPr>
              <a:t> – 9</a:t>
            </a:r>
            <a:r>
              <a:rPr lang="en-GB" sz="2800" b="1" baseline="30000" dirty="0">
                <a:solidFill>
                  <a:schemeClr val="bg1">
                    <a:lumMod val="50000"/>
                  </a:schemeClr>
                </a:solidFill>
                <a:latin typeface="Poppins" panose="00000500000000000000" pitchFamily="2" charset="0"/>
                <a:cs typeface="Poppins" panose="00000500000000000000" pitchFamily="2" charset="0"/>
              </a:rPr>
              <a:t>th</a:t>
            </a:r>
            <a:r>
              <a:rPr lang="en-GB" sz="2800" b="1" dirty="0">
                <a:solidFill>
                  <a:schemeClr val="bg1">
                    <a:lumMod val="50000"/>
                  </a:schemeClr>
                </a:solidFill>
                <a:latin typeface="Poppins" panose="00000500000000000000" pitchFamily="2" charset="0"/>
                <a:cs typeface="Poppins" panose="00000500000000000000" pitchFamily="2" charset="0"/>
              </a:rPr>
              <a:t> June 2027</a:t>
            </a:r>
          </a:p>
        </p:txBody>
      </p:sp>
    </p:spTree>
    <p:extLst>
      <p:ext uri="{BB962C8B-B14F-4D97-AF65-F5344CB8AC3E}">
        <p14:creationId xmlns:p14="http://schemas.microsoft.com/office/powerpoint/2010/main" val="1887736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Feedback:</a:t>
            </a:r>
          </a:p>
        </p:txBody>
      </p:sp>
      <p:pic>
        <p:nvPicPr>
          <p:cNvPr id="6" name="Content Placeholder 5"/>
          <p:cNvPicPr>
            <a:picLocks noGrp="1" noChangeAspect="1"/>
          </p:cNvPicPr>
          <p:nvPr>
            <p:ph idx="1"/>
          </p:nvPr>
        </p:nvPicPr>
        <p:blipFill>
          <a:blip r:embed="rId2"/>
          <a:stretch>
            <a:fillRect/>
          </a:stretch>
        </p:blipFill>
        <p:spPr>
          <a:xfrm>
            <a:off x="5567716" y="1470660"/>
            <a:ext cx="6292814" cy="4497861"/>
          </a:xfrm>
          <a:prstGeom prst="rect">
            <a:avLst/>
          </a:prstGeom>
        </p:spPr>
      </p:pic>
      <p:sp>
        <p:nvSpPr>
          <p:cNvPr id="7" name="TextBox 6"/>
          <p:cNvSpPr txBox="1"/>
          <p:nvPr/>
        </p:nvSpPr>
        <p:spPr>
          <a:xfrm>
            <a:off x="186266" y="1902797"/>
            <a:ext cx="5033434" cy="4955203"/>
          </a:xfrm>
          <a:prstGeom prst="rect">
            <a:avLst/>
          </a:prstGeom>
          <a:noFill/>
        </p:spPr>
        <p:txBody>
          <a:bodyPr wrap="square" rtlCol="0">
            <a:spAutoFit/>
          </a:bodyPr>
          <a:lstStyle/>
          <a:p>
            <a:pPr marL="285750" indent="-285750">
              <a:buFont typeface="Arial" panose="020B0604020202020204" pitchFamily="34" charset="0"/>
              <a:buChar char="•"/>
            </a:pPr>
            <a:r>
              <a:rPr lang="en-GB" sz="3200" dirty="0">
                <a:solidFill>
                  <a:schemeClr val="tx1">
                    <a:lumMod val="50000"/>
                    <a:lumOff val="50000"/>
                  </a:schemeClr>
                </a:solidFill>
                <a:latin typeface="Poppins" panose="00000500000000000000" pitchFamily="2" charset="0"/>
                <a:cs typeface="Poppins" panose="00000500000000000000" pitchFamily="2" charset="0"/>
              </a:rPr>
              <a:t>Focus on verbal feedback</a:t>
            </a:r>
          </a:p>
          <a:p>
            <a:endParaRPr lang="en-GB" sz="3200" dirty="0">
              <a:solidFill>
                <a:schemeClr val="tx1">
                  <a:lumMod val="50000"/>
                  <a:lumOff val="50000"/>
                </a:schemeClr>
              </a:solidFill>
              <a:latin typeface="Poppins" panose="00000500000000000000" pitchFamily="2" charset="0"/>
              <a:cs typeface="Poppins" panose="00000500000000000000" pitchFamily="2" charset="0"/>
            </a:endParaRPr>
          </a:p>
          <a:p>
            <a:pPr marL="285750" indent="-285750">
              <a:buFont typeface="Arial" panose="020B0604020202020204" pitchFamily="34" charset="0"/>
              <a:buChar char="•"/>
            </a:pPr>
            <a:r>
              <a:rPr lang="en-GB" sz="3200" dirty="0">
                <a:solidFill>
                  <a:schemeClr val="tx1">
                    <a:lumMod val="50000"/>
                    <a:lumOff val="50000"/>
                  </a:schemeClr>
                </a:solidFill>
                <a:latin typeface="Poppins" panose="00000500000000000000" pitchFamily="2" charset="0"/>
                <a:cs typeface="Poppins" panose="00000500000000000000" pitchFamily="2" charset="0"/>
              </a:rPr>
              <a:t>Dialogue with your child, focusing on their next steps</a:t>
            </a:r>
          </a:p>
          <a:p>
            <a:endParaRPr lang="en-GB" sz="3200" dirty="0">
              <a:solidFill>
                <a:schemeClr val="tx1">
                  <a:lumMod val="50000"/>
                  <a:lumOff val="50000"/>
                </a:schemeClr>
              </a:solidFill>
              <a:latin typeface="Poppins" panose="00000500000000000000" pitchFamily="2" charset="0"/>
              <a:cs typeface="Poppins" panose="00000500000000000000" pitchFamily="2" charset="0"/>
            </a:endParaRPr>
          </a:p>
          <a:p>
            <a:pPr marL="285750" indent="-285750">
              <a:buFont typeface="Arial" panose="020B0604020202020204" pitchFamily="34" charset="0"/>
              <a:buChar char="•"/>
            </a:pPr>
            <a:r>
              <a:rPr lang="en-GB" sz="3200" dirty="0">
                <a:solidFill>
                  <a:schemeClr val="tx1">
                    <a:lumMod val="50000"/>
                    <a:lumOff val="50000"/>
                  </a:schemeClr>
                </a:solidFill>
                <a:latin typeface="Poppins" panose="00000500000000000000" pitchFamily="2" charset="0"/>
                <a:cs typeface="Poppins" panose="00000500000000000000" pitchFamily="2" charset="0"/>
              </a:rPr>
              <a:t>Use of feedback code in books</a:t>
            </a:r>
          </a:p>
          <a:p>
            <a:endParaRPr lang="en-GB" sz="28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11620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13" y="-75717"/>
            <a:ext cx="6798734" cy="1303867"/>
          </a:xfrm>
        </p:spPr>
        <p:txBody>
          <a:bodyPr>
            <a:normAutofit/>
          </a:bodyPr>
          <a:lstStyle/>
          <a:p>
            <a:r>
              <a:rPr lang="en-GB" sz="6600" b="1" dirty="0">
                <a:solidFill>
                  <a:schemeClr val="tx1">
                    <a:lumMod val="50000"/>
                    <a:lumOff val="50000"/>
                  </a:schemeClr>
                </a:solidFill>
                <a:latin typeface="Poppins" panose="00000500000000000000" pitchFamily="2" charset="0"/>
                <a:cs typeface="Poppins" panose="00000500000000000000" pitchFamily="2" charset="0"/>
              </a:rPr>
              <a:t>KS2 SATs</a:t>
            </a:r>
          </a:p>
        </p:txBody>
      </p:sp>
      <p:sp>
        <p:nvSpPr>
          <p:cNvPr id="3" name="Content Placeholder 2"/>
          <p:cNvSpPr>
            <a:spLocks noGrp="1"/>
          </p:cNvSpPr>
          <p:nvPr>
            <p:ph idx="1"/>
          </p:nvPr>
        </p:nvSpPr>
        <p:spPr>
          <a:xfrm>
            <a:off x="160421" y="1988841"/>
            <a:ext cx="11659046" cy="4259559"/>
          </a:xfrm>
        </p:spPr>
        <p:txBody>
          <a:bodyPr>
            <a:noAutofit/>
          </a:bodyPr>
          <a:lstStyle/>
          <a:p>
            <a:pPr>
              <a:buFont typeface="Wingdings" panose="05000000000000000000" pitchFamily="2" charset="2"/>
              <a:buChar char="§"/>
            </a:pPr>
            <a:r>
              <a:rPr lang="en-GB" sz="2200" dirty="0">
                <a:solidFill>
                  <a:schemeClr val="tx1">
                    <a:lumMod val="50000"/>
                    <a:lumOff val="50000"/>
                  </a:schemeClr>
                </a:solidFill>
                <a:latin typeface="Poppins" panose="00000500000000000000" pitchFamily="2" charset="0"/>
                <a:cs typeface="Poppins" panose="00000500000000000000" pitchFamily="2" charset="0"/>
              </a:rPr>
              <a:t>End of Key Stage 2 SATs take place during the summer term. </a:t>
            </a:r>
          </a:p>
          <a:p>
            <a:pPr>
              <a:buFont typeface="Wingdings" panose="05000000000000000000" pitchFamily="2" charset="2"/>
              <a:buChar char="§"/>
            </a:pPr>
            <a:r>
              <a:rPr lang="en-GB" sz="2200" dirty="0">
                <a:solidFill>
                  <a:schemeClr val="tx1">
                    <a:lumMod val="50000"/>
                    <a:lumOff val="50000"/>
                  </a:schemeClr>
                </a:solidFill>
                <a:latin typeface="Poppins" panose="00000500000000000000" pitchFamily="2" charset="0"/>
                <a:cs typeface="Poppins" panose="00000500000000000000" pitchFamily="2" charset="0"/>
              </a:rPr>
              <a:t>They are used to show your child's progress compared with other children across the country. </a:t>
            </a:r>
          </a:p>
          <a:p>
            <a:pPr>
              <a:buFont typeface="Wingdings" panose="05000000000000000000" pitchFamily="2" charset="2"/>
              <a:buChar char="§"/>
            </a:pPr>
            <a:r>
              <a:rPr lang="en-GB" sz="2200" dirty="0">
                <a:solidFill>
                  <a:schemeClr val="tx1">
                    <a:lumMod val="50000"/>
                    <a:lumOff val="50000"/>
                  </a:schemeClr>
                </a:solidFill>
                <a:latin typeface="Poppins" panose="00000500000000000000" pitchFamily="2" charset="0"/>
                <a:cs typeface="Poppins" panose="00000500000000000000" pitchFamily="2" charset="0"/>
              </a:rPr>
              <a:t>The assessments cover Maths (arithmetic and reasoning), reading, as well as spelling, punctuation and grammar. The papers will be sent away to be marked.</a:t>
            </a:r>
          </a:p>
          <a:p>
            <a:pPr>
              <a:buFont typeface="Wingdings" panose="05000000000000000000" pitchFamily="2" charset="2"/>
              <a:buChar char="§"/>
            </a:pPr>
            <a:r>
              <a:rPr lang="en-GB" sz="2200" dirty="0">
                <a:solidFill>
                  <a:schemeClr val="tx1">
                    <a:lumMod val="50000"/>
                    <a:lumOff val="50000"/>
                  </a:schemeClr>
                </a:solidFill>
                <a:latin typeface="Poppins" panose="00000500000000000000" pitchFamily="2" charset="0"/>
                <a:cs typeface="Poppins" panose="00000500000000000000" pitchFamily="2" charset="0"/>
              </a:rPr>
              <a:t>English Writing will be assessed through moderated Teacher Assessment only. </a:t>
            </a:r>
          </a:p>
          <a:p>
            <a:pPr>
              <a:buFont typeface="Wingdings" panose="05000000000000000000" pitchFamily="2" charset="2"/>
              <a:buChar char="§"/>
            </a:pPr>
            <a:r>
              <a:rPr lang="en-GB" sz="2200" dirty="0">
                <a:solidFill>
                  <a:schemeClr val="tx1">
                    <a:lumMod val="50000"/>
                    <a:lumOff val="50000"/>
                  </a:schemeClr>
                </a:solidFill>
                <a:latin typeface="Poppins" panose="00000500000000000000" pitchFamily="2" charset="0"/>
                <a:cs typeface="Poppins" panose="00000500000000000000" pitchFamily="2" charset="0"/>
              </a:rPr>
              <a:t>In July, you will receive a report showing the Teacher Assessment (the level the teacher thinks your child is working at) and the SATs results. </a:t>
            </a:r>
          </a:p>
          <a:p>
            <a:pPr marL="0" indent="0">
              <a:buNone/>
            </a:pPr>
            <a:r>
              <a:rPr lang="en-GB" sz="2200" b="1" i="1" dirty="0">
                <a:solidFill>
                  <a:schemeClr val="tx1">
                    <a:lumMod val="50000"/>
                    <a:lumOff val="50000"/>
                  </a:schemeClr>
                </a:solidFill>
                <a:latin typeface="Poppins" panose="00000500000000000000" pitchFamily="2" charset="0"/>
                <a:cs typeface="Poppins" panose="00000500000000000000" pitchFamily="2" charset="0"/>
              </a:rPr>
              <a:t>We will deliver a separate parent information meeting closer to the time of the assessments. </a:t>
            </a:r>
          </a:p>
        </p:txBody>
      </p:sp>
      <p:sp>
        <p:nvSpPr>
          <p:cNvPr id="4" name="Rectangle 3"/>
          <p:cNvSpPr/>
          <p:nvPr/>
        </p:nvSpPr>
        <p:spPr>
          <a:xfrm>
            <a:off x="471013" y="1092684"/>
            <a:ext cx="10362132" cy="646331"/>
          </a:xfrm>
          <a:prstGeom prst="rect">
            <a:avLst/>
          </a:prstGeom>
        </p:spPr>
        <p:txBody>
          <a:bodyPr wrap="none">
            <a:spAutoFit/>
          </a:bodyPr>
          <a:lstStyle/>
          <a:p>
            <a:r>
              <a:rPr lang="en-GB" sz="3600" b="1" dirty="0">
                <a:solidFill>
                  <a:schemeClr val="tx1">
                    <a:lumMod val="50000"/>
                    <a:lumOff val="50000"/>
                  </a:schemeClr>
                </a:solidFill>
                <a:latin typeface="Poppins" panose="00000500000000000000" pitchFamily="2" charset="0"/>
                <a:cs typeface="Poppins" panose="00000500000000000000" pitchFamily="2" charset="0"/>
              </a:rPr>
              <a:t>Week commencing: Monday 10th May 2027</a:t>
            </a:r>
          </a:p>
        </p:txBody>
      </p:sp>
    </p:spTree>
    <p:extLst>
      <p:ext uri="{BB962C8B-B14F-4D97-AF65-F5344CB8AC3E}">
        <p14:creationId xmlns:p14="http://schemas.microsoft.com/office/powerpoint/2010/main" val="682678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19253" y="426368"/>
            <a:ext cx="10535014" cy="1143000"/>
          </a:xfrm>
        </p:spPr>
        <p:txBody>
          <a:bodyPr>
            <a:noAutofit/>
          </a:bodyPr>
          <a:lstStyle/>
          <a:p>
            <a:r>
              <a:rPr lang="en-GB" sz="4400" b="1" dirty="0">
                <a:solidFill>
                  <a:schemeClr val="bg1">
                    <a:lumMod val="50000"/>
                  </a:schemeClr>
                </a:solidFill>
                <a:latin typeface="Poppins" panose="00000500000000000000" pitchFamily="2" charset="0"/>
                <a:cs typeface="Poppins" panose="00000500000000000000" pitchFamily="2" charset="0"/>
              </a:rPr>
              <a:t>The KS2 SATs – how to support:</a:t>
            </a:r>
          </a:p>
        </p:txBody>
      </p:sp>
      <p:sp>
        <p:nvSpPr>
          <p:cNvPr id="9219" name="Rectangle 3"/>
          <p:cNvSpPr>
            <a:spLocks noGrp="1" noChangeArrowheads="1"/>
          </p:cNvSpPr>
          <p:nvPr>
            <p:ph idx="1"/>
          </p:nvPr>
        </p:nvSpPr>
        <p:spPr>
          <a:xfrm>
            <a:off x="137261" y="1569368"/>
            <a:ext cx="12054739" cy="5184576"/>
          </a:xfrm>
        </p:spPr>
        <p:txBody>
          <a:bodyPr numCol="2">
            <a:noAutofit/>
          </a:bodyPr>
          <a:lstStyle/>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r>
              <a:rPr lang="en-GB" sz="2400" dirty="0">
                <a:solidFill>
                  <a:schemeClr val="bg1">
                    <a:lumMod val="50000"/>
                  </a:schemeClr>
                </a:solidFill>
                <a:latin typeface="Poppins" panose="00000500000000000000" pitchFamily="2" charset="0"/>
                <a:cs typeface="Poppins" panose="00000500000000000000" pitchFamily="2" charset="0"/>
              </a:rPr>
              <a:t>Support your child throughout the year to develop their confidence in reading by practising reading aloud, making sure they take time to read quietly and ask them questions about their reading.</a:t>
            </a: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Ø"/>
            </a:pPr>
            <a:r>
              <a:rPr lang="en-GB" sz="2400" dirty="0">
                <a:solidFill>
                  <a:schemeClr val="bg1">
                    <a:lumMod val="50000"/>
                  </a:schemeClr>
                </a:solidFill>
                <a:latin typeface="Poppins" panose="00000500000000000000" pitchFamily="2" charset="0"/>
                <a:cs typeface="Poppins" panose="00000500000000000000" pitchFamily="2" charset="0"/>
              </a:rPr>
              <a:t>Make sure your child regularly practises their spellings and times tables to develop fluency.</a:t>
            </a:r>
          </a:p>
          <a:p>
            <a:pPr>
              <a:buFont typeface="Wingdings" panose="05000000000000000000" pitchFamily="2" charset="2"/>
              <a:buChar char="Ø"/>
            </a:pPr>
            <a:r>
              <a:rPr lang="en-GB" sz="2400" dirty="0">
                <a:solidFill>
                  <a:schemeClr val="bg1">
                    <a:lumMod val="50000"/>
                  </a:schemeClr>
                </a:solidFill>
                <a:latin typeface="Poppins" panose="00000500000000000000" pitchFamily="2" charset="0"/>
                <a:cs typeface="Poppins" panose="00000500000000000000" pitchFamily="2" charset="0"/>
              </a:rPr>
              <a:t>Use the home learning materials to support in reinforcing what they have learnt in class. </a:t>
            </a:r>
          </a:p>
          <a:p>
            <a:pPr>
              <a:buFont typeface="Wingdings" panose="05000000000000000000" pitchFamily="2" charset="2"/>
              <a:buChar char="Ø"/>
            </a:pPr>
            <a:r>
              <a:rPr lang="en-GB" sz="2400" dirty="0">
                <a:solidFill>
                  <a:schemeClr val="bg1">
                    <a:lumMod val="50000"/>
                  </a:schemeClr>
                </a:solidFill>
                <a:latin typeface="Poppins" panose="00000500000000000000" pitchFamily="2" charset="0"/>
                <a:cs typeface="Poppins" panose="00000500000000000000" pitchFamily="2" charset="0"/>
              </a:rPr>
              <a:t>Reassure them that they don’t need to worry and to try their best in their learning throughout the year. </a:t>
            </a:r>
          </a:p>
          <a:p>
            <a:pPr>
              <a:buFont typeface="Wingdings" panose="05000000000000000000" pitchFamily="2" charset="2"/>
              <a:buChar char="Ø"/>
            </a:pPr>
            <a:endParaRPr lang="en-GB" sz="2400" dirty="0">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dirty="0">
              <a:solidFill>
                <a:schemeClr val="bg1">
                  <a:lumMod val="50000"/>
                </a:schemeClr>
              </a:solidFill>
              <a:latin typeface="Poppins" panose="00000500000000000000" pitchFamily="2" charset="0"/>
              <a:cs typeface="Poppins" panose="00000500000000000000" pitchFamily="2" charset="0"/>
            </a:endParaRPr>
          </a:p>
        </p:txBody>
      </p:sp>
      <p:pic>
        <p:nvPicPr>
          <p:cNvPr id="2050" name="Picture 2" descr="Additional Resources | St Ignatius Catholic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2618" y="146893"/>
            <a:ext cx="1422475" cy="142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957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217" y="803044"/>
            <a:ext cx="10481036" cy="1303867"/>
          </a:xfrm>
        </p:spPr>
        <p:txBody>
          <a:bodyPr>
            <a:normAutofit/>
          </a:bodyPr>
          <a:lstStyle/>
          <a:p>
            <a:r>
              <a:rPr lang="en-GB" sz="4400" b="1" dirty="0">
                <a:solidFill>
                  <a:schemeClr val="tx1">
                    <a:lumMod val="50000"/>
                    <a:lumOff val="50000"/>
                  </a:schemeClr>
                </a:solidFill>
                <a:latin typeface="Poppins" panose="00000500000000000000" pitchFamily="2" charset="0"/>
                <a:cs typeface="Poppins" panose="00000500000000000000" pitchFamily="2" charset="0"/>
              </a:rPr>
              <a:t>Homework Expectations:</a:t>
            </a:r>
            <a:br>
              <a:rPr lang="en-GB" sz="4400" b="1" dirty="0">
                <a:latin typeface="Poppins" panose="00000500000000000000" pitchFamily="2" charset="0"/>
                <a:cs typeface="Poppins" panose="00000500000000000000" pitchFamily="2" charset="0"/>
              </a:rPr>
            </a:br>
            <a:endParaRPr lang="en-GB" sz="4400" dirty="0">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535180" y="1920489"/>
            <a:ext cx="8957036" cy="3614037"/>
          </a:xfrm>
        </p:spPr>
        <p:txBody>
          <a:bodyPr>
            <a:normAutofit fontScale="32500" lnSpcReduction="20000"/>
          </a:bodyPr>
          <a:lstStyle/>
          <a:p>
            <a:pPr>
              <a:buFont typeface="Wingdings" panose="05000000000000000000" pitchFamily="2" charset="2"/>
              <a:buChar char="§"/>
            </a:pPr>
            <a:r>
              <a:rPr lang="en-GB" sz="7200" dirty="0">
                <a:solidFill>
                  <a:schemeClr val="tx1"/>
                </a:solidFill>
                <a:latin typeface="Poppins" panose="00000500000000000000" pitchFamily="2" charset="0"/>
                <a:cs typeface="Poppins" panose="00000500000000000000" pitchFamily="2" charset="0"/>
              </a:rPr>
              <a:t>Weekly expectation:  Workbook tasks/  daily reading / weekly practising of times tables and spellings  </a:t>
            </a:r>
          </a:p>
          <a:p>
            <a:pPr>
              <a:buFont typeface="Wingdings" panose="05000000000000000000" pitchFamily="2" charset="2"/>
              <a:buChar char="§"/>
            </a:pPr>
            <a:endParaRPr lang="en-GB" sz="72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7200" dirty="0">
                <a:latin typeface="Poppins" panose="00000500000000000000" pitchFamily="2" charset="0"/>
                <a:cs typeface="Poppins" panose="00000500000000000000" pitchFamily="2" charset="0"/>
              </a:rPr>
              <a:t>Each child will receive a CGP workbook for Maths, SPAG and Reading. They will have work set every Friday, to be completed by the following Thursday.</a:t>
            </a:r>
          </a:p>
          <a:p>
            <a:pPr>
              <a:buFont typeface="Wingdings" panose="05000000000000000000" pitchFamily="2" charset="2"/>
              <a:buChar char="§"/>
            </a:pPr>
            <a:endParaRPr lang="en-GB" sz="7200" dirty="0">
              <a:latin typeface="Poppins" panose="00000500000000000000" pitchFamily="2" charset="0"/>
              <a:cs typeface="Poppins" panose="00000500000000000000" pitchFamily="2" charset="0"/>
            </a:endParaRPr>
          </a:p>
          <a:p>
            <a:pPr>
              <a:buFont typeface="Wingdings" panose="05000000000000000000" pitchFamily="2" charset="2"/>
              <a:buChar char="§"/>
            </a:pPr>
            <a:r>
              <a:rPr lang="en-GB" sz="7200" dirty="0">
                <a:latin typeface="Poppins" panose="00000500000000000000" pitchFamily="2" charset="0"/>
                <a:cs typeface="Poppins" panose="00000500000000000000" pitchFamily="2" charset="0"/>
              </a:rPr>
              <a:t>If children do not complete work, they may be asked to spend time completing their work during their lunchbreak in a catch-up session. </a:t>
            </a: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stretch>
            <a:fillRect/>
          </a:stretch>
        </p:blipFill>
        <p:spPr>
          <a:xfrm>
            <a:off x="7778656" y="0"/>
            <a:ext cx="1713560" cy="1713560"/>
          </a:xfrm>
          <a:prstGeom prst="rect">
            <a:avLst/>
          </a:prstGeom>
          <a:ln>
            <a:noFill/>
          </a:ln>
          <a:effectLst>
            <a:softEdge rad="112500"/>
          </a:effectLst>
        </p:spPr>
      </p:pic>
      <p:pic>
        <p:nvPicPr>
          <p:cNvPr id="6" name="Picture 5"/>
          <p:cNvPicPr>
            <a:picLocks noChangeAspect="1"/>
          </p:cNvPicPr>
          <p:nvPr/>
        </p:nvPicPr>
        <p:blipFill>
          <a:blip r:embed="rId3"/>
          <a:stretch>
            <a:fillRect/>
          </a:stretch>
        </p:blipFill>
        <p:spPr>
          <a:xfrm>
            <a:off x="9492216" y="3513114"/>
            <a:ext cx="2287043" cy="2610212"/>
          </a:xfrm>
          <a:prstGeom prst="rect">
            <a:avLst/>
          </a:prstGeom>
        </p:spPr>
      </p:pic>
    </p:spTree>
    <p:extLst>
      <p:ext uri="{BB962C8B-B14F-4D97-AF65-F5344CB8AC3E}">
        <p14:creationId xmlns:p14="http://schemas.microsoft.com/office/powerpoint/2010/main" val="3930725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351584" y="2443904"/>
            <a:ext cx="5040560" cy="4706496"/>
          </a:xfrm>
        </p:spPr>
        <p:txBody>
          <a:bodyPr>
            <a:normAutofit/>
          </a:bodyPr>
          <a:lstStyle/>
          <a:p>
            <a:endParaRPr lang="en-GB" sz="1800" dirty="0"/>
          </a:p>
          <a:p>
            <a:pPr>
              <a:buNone/>
            </a:pPr>
            <a:endParaRPr lang="en-GB" sz="1800" dirty="0"/>
          </a:p>
          <a:p>
            <a:endParaRPr lang="en-GB" sz="1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9191" y="3985468"/>
            <a:ext cx="2110350" cy="2110350"/>
          </a:xfrm>
          <a:prstGeom prst="rect">
            <a:avLst/>
          </a:prstGeom>
        </p:spPr>
      </p:pic>
      <p:pic>
        <p:nvPicPr>
          <p:cNvPr id="4" name="Picture 3"/>
          <p:cNvPicPr>
            <a:picLocks noChangeAspect="1"/>
          </p:cNvPicPr>
          <p:nvPr/>
        </p:nvPicPr>
        <p:blipFill>
          <a:blip r:embed="rId3"/>
          <a:stretch>
            <a:fillRect/>
          </a:stretch>
        </p:blipFill>
        <p:spPr>
          <a:xfrm>
            <a:off x="379793" y="4355825"/>
            <a:ext cx="2991574" cy="1369636"/>
          </a:xfrm>
          <a:prstGeom prst="rect">
            <a:avLst/>
          </a:prstGeom>
        </p:spPr>
      </p:pic>
      <p:pic>
        <p:nvPicPr>
          <p:cNvPr id="5" name="Picture 4"/>
          <p:cNvPicPr>
            <a:picLocks noChangeAspect="1"/>
          </p:cNvPicPr>
          <p:nvPr/>
        </p:nvPicPr>
        <p:blipFill>
          <a:blip r:embed="rId4"/>
          <a:stretch>
            <a:fillRect/>
          </a:stretch>
        </p:blipFill>
        <p:spPr>
          <a:xfrm>
            <a:off x="4061546" y="4283614"/>
            <a:ext cx="5516564" cy="1027075"/>
          </a:xfrm>
          <a:prstGeom prst="rect">
            <a:avLst/>
          </a:prstGeom>
        </p:spPr>
      </p:pic>
      <p:sp>
        <p:nvSpPr>
          <p:cNvPr id="3" name="Rectangle 2"/>
          <p:cNvSpPr/>
          <p:nvPr/>
        </p:nvSpPr>
        <p:spPr>
          <a:xfrm>
            <a:off x="349172" y="446038"/>
            <a:ext cx="11601450" cy="3539430"/>
          </a:xfrm>
          <a:prstGeom prst="rect">
            <a:avLst/>
          </a:prstGeom>
          <a:solidFill>
            <a:schemeClr val="bg1"/>
          </a:solidFill>
        </p:spPr>
        <p:txBody>
          <a:bodyPr wrap="square">
            <a:spAutoFit/>
          </a:bodyPr>
          <a:lstStyle/>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Reading</a:t>
            </a:r>
            <a:r>
              <a:rPr lang="en-GB" sz="2800" dirty="0">
                <a:solidFill>
                  <a:schemeClr val="tx1">
                    <a:lumMod val="50000"/>
                    <a:lumOff val="50000"/>
                  </a:schemeClr>
                </a:solidFill>
                <a:latin typeface="Poppins" panose="00000500000000000000" pitchFamily="2" charset="0"/>
                <a:cs typeface="Poppins" panose="00000500000000000000" pitchFamily="2" charset="0"/>
              </a:rPr>
              <a:t>  - children are asked to read a wide variety of genres at </a:t>
            </a:r>
            <a:r>
              <a:rPr lang="en-GB" sz="2800">
                <a:solidFill>
                  <a:schemeClr val="tx1">
                    <a:lumMod val="50000"/>
                    <a:lumOff val="50000"/>
                  </a:schemeClr>
                </a:solidFill>
                <a:latin typeface="Poppins" panose="00000500000000000000" pitchFamily="2" charset="0"/>
                <a:cs typeface="Poppins" panose="00000500000000000000" pitchFamily="2" charset="0"/>
              </a:rPr>
              <a:t>least 4 </a:t>
            </a:r>
            <a:r>
              <a:rPr lang="en-GB" sz="2800" dirty="0">
                <a:solidFill>
                  <a:schemeClr val="tx1">
                    <a:lumMod val="50000"/>
                    <a:lumOff val="50000"/>
                  </a:schemeClr>
                </a:solidFill>
                <a:latin typeface="Poppins" panose="00000500000000000000" pitchFamily="2" charset="0"/>
                <a:cs typeface="Poppins" panose="00000500000000000000" pitchFamily="2" charset="0"/>
              </a:rPr>
              <a:t>times a week at home.  Please sign their planner each week to acknowledge this. </a:t>
            </a: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Weekly spellings </a:t>
            </a:r>
            <a:r>
              <a:rPr lang="en-GB" sz="2800" dirty="0">
                <a:solidFill>
                  <a:schemeClr val="tx1">
                    <a:lumMod val="50000"/>
                    <a:lumOff val="50000"/>
                  </a:schemeClr>
                </a:solidFill>
                <a:latin typeface="Poppins" panose="00000500000000000000" pitchFamily="2" charset="0"/>
                <a:cs typeface="Poppins" panose="00000500000000000000" pitchFamily="2" charset="0"/>
              </a:rPr>
              <a:t>– focus on spelling patterns and common exception words. Words will be accessible to practise on Spelling Shed.</a:t>
            </a: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Times tables </a:t>
            </a:r>
            <a:r>
              <a:rPr lang="en-GB" sz="2800" dirty="0">
                <a:solidFill>
                  <a:schemeClr val="tx1">
                    <a:lumMod val="50000"/>
                    <a:lumOff val="50000"/>
                  </a:schemeClr>
                </a:solidFill>
                <a:latin typeface="Poppins" panose="00000500000000000000" pitchFamily="2" charset="0"/>
                <a:cs typeface="Poppins" panose="00000500000000000000" pitchFamily="2" charset="0"/>
              </a:rPr>
              <a:t>– practise quick recall of multiplication facts up to 12x12 and their corresponding division facts.</a:t>
            </a:r>
          </a:p>
        </p:txBody>
      </p:sp>
    </p:spTree>
    <p:extLst>
      <p:ext uri="{BB962C8B-B14F-4D97-AF65-F5344CB8AC3E}">
        <p14:creationId xmlns:p14="http://schemas.microsoft.com/office/powerpoint/2010/main" val="2845845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091" y="188940"/>
            <a:ext cx="11212561" cy="1303867"/>
          </a:xfrm>
        </p:spPr>
        <p:txBody>
          <a:bodyPr>
            <a:normAutofit/>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Year 6 Monitor jobs:</a:t>
            </a:r>
          </a:p>
        </p:txBody>
      </p:sp>
      <p:sp>
        <p:nvSpPr>
          <p:cNvPr id="3" name="Content Placeholder 2"/>
          <p:cNvSpPr>
            <a:spLocks noGrp="1"/>
          </p:cNvSpPr>
          <p:nvPr>
            <p:ph idx="1"/>
          </p:nvPr>
        </p:nvSpPr>
        <p:spPr/>
        <p:txBody>
          <a:bodyPr>
            <a:normAutofit/>
          </a:bodyPr>
          <a:lstStyle/>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Range of responsibilities available:</a:t>
            </a:r>
            <a:r>
              <a:rPr lang="en-GB" sz="2800" dirty="0">
                <a:solidFill>
                  <a:schemeClr val="tx1">
                    <a:lumMod val="50000"/>
                    <a:lumOff val="50000"/>
                  </a:schemeClr>
                </a:solidFill>
                <a:latin typeface="Poppins" panose="00000500000000000000" pitchFamily="2" charset="0"/>
                <a:cs typeface="Poppins" panose="00000500000000000000" pitchFamily="2" charset="0"/>
              </a:rPr>
              <a:t>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Prefects</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Team captains</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Worship Council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Librarians</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Trick Box Ambassadors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Sports Leaders </a:t>
            </a:r>
          </a:p>
          <a:p>
            <a:pPr marL="0" indent="0">
              <a:buNone/>
            </a:pPr>
            <a:endParaRPr lang="en-GB" sz="2800" dirty="0">
              <a:latin typeface="Poppins" panose="00000500000000000000" pitchFamily="2" charset="0"/>
              <a:cs typeface="Poppins" panose="00000500000000000000" pitchFamily="2" charset="0"/>
            </a:endParaRPr>
          </a:p>
          <a:p>
            <a:pPr marL="0" indent="0">
              <a:buNone/>
            </a:pPr>
            <a:endParaRPr lang="en-GB" sz="2800" dirty="0">
              <a:latin typeface="Poppins" panose="00000500000000000000" pitchFamily="2" charset="0"/>
              <a:cs typeface="Poppins" panose="00000500000000000000" pitchFamily="2" charset="0"/>
            </a:endParaRPr>
          </a:p>
        </p:txBody>
      </p:sp>
      <p:sp>
        <p:nvSpPr>
          <p:cNvPr id="5" name="Rectangle 4"/>
          <p:cNvSpPr/>
          <p:nvPr/>
        </p:nvSpPr>
        <p:spPr>
          <a:xfrm>
            <a:off x="6384032" y="3307060"/>
            <a:ext cx="2808312" cy="338554"/>
          </a:xfrm>
          <a:prstGeom prst="rect">
            <a:avLst/>
          </a:prstGeom>
        </p:spPr>
        <p:txBody>
          <a:bodyPr wrap="square">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 </a:t>
            </a:r>
          </a:p>
        </p:txBody>
      </p:sp>
      <p:pic>
        <p:nvPicPr>
          <p:cNvPr id="6" name="Picture 5"/>
          <p:cNvPicPr>
            <a:picLocks noChangeAspect="1"/>
          </p:cNvPicPr>
          <p:nvPr/>
        </p:nvPicPr>
        <p:blipFill>
          <a:blip r:embed="rId2"/>
          <a:stretch>
            <a:fillRect/>
          </a:stretch>
        </p:blipFill>
        <p:spPr>
          <a:xfrm>
            <a:off x="6126480" y="4695830"/>
            <a:ext cx="4266414" cy="1173264"/>
          </a:xfrm>
          <a:prstGeom prst="rect">
            <a:avLst/>
          </a:prstGeom>
        </p:spPr>
      </p:pic>
    </p:spTree>
    <p:extLst>
      <p:ext uri="{BB962C8B-B14F-4D97-AF65-F5344CB8AC3E}">
        <p14:creationId xmlns:p14="http://schemas.microsoft.com/office/powerpoint/2010/main" val="1665158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800" y="2461171"/>
            <a:ext cx="5575267" cy="3108543"/>
          </a:xfrm>
          <a:prstGeom prst="rect">
            <a:avLst/>
          </a:prstGeom>
        </p:spPr>
        <p:txBody>
          <a:bodyPr wrap="square">
            <a:spAutoFit/>
          </a:bodyPr>
          <a:lstStyle/>
          <a:p>
            <a:r>
              <a:rPr lang="en-GB" sz="2800" dirty="0">
                <a:solidFill>
                  <a:schemeClr val="bg1">
                    <a:lumMod val="50000"/>
                  </a:schemeClr>
                </a:solidFill>
                <a:latin typeface="Poppins" panose="00000500000000000000" pitchFamily="2" charset="0"/>
                <a:cs typeface="Poppins" panose="00000500000000000000" pitchFamily="2" charset="0"/>
              </a:rPr>
              <a:t>We will continue to post a weekly summary of your child’s learning on Microsoft TEAMS. We will also endeavour to inform you of what we will be covering during the following week.</a:t>
            </a:r>
            <a:endParaRPr lang="en-GB" sz="2800" dirty="0">
              <a:solidFill>
                <a:schemeClr val="bg1">
                  <a:lumMod val="50000"/>
                </a:schemeClr>
              </a:solidFill>
            </a:endParaRPr>
          </a:p>
        </p:txBody>
      </p:sp>
      <p:sp>
        <p:nvSpPr>
          <p:cNvPr id="5" name="Rectangle 4"/>
          <p:cNvSpPr/>
          <p:nvPr/>
        </p:nvSpPr>
        <p:spPr>
          <a:xfrm>
            <a:off x="414677" y="653885"/>
            <a:ext cx="10341555" cy="830997"/>
          </a:xfrm>
          <a:prstGeom prst="rect">
            <a:avLst/>
          </a:prstGeom>
        </p:spPr>
        <p:txBody>
          <a:bodyPr wrap="square">
            <a:spAutoFit/>
          </a:bodyPr>
          <a:lstStyle/>
          <a:p>
            <a:r>
              <a:rPr lang="en-GB" sz="4800" b="1" dirty="0">
                <a:solidFill>
                  <a:schemeClr val="bg1">
                    <a:lumMod val="50000"/>
                  </a:schemeClr>
                </a:solidFill>
                <a:latin typeface="Poppins" panose="00000500000000000000" pitchFamily="2" charset="0"/>
                <a:cs typeface="Poppins" panose="00000500000000000000" pitchFamily="2" charset="0"/>
              </a:rPr>
              <a:t>A week in a few words:</a:t>
            </a:r>
            <a:endParaRPr lang="en-GB" sz="4800" b="1" dirty="0">
              <a:solidFill>
                <a:schemeClr val="bg1">
                  <a:lumMod val="50000"/>
                </a:schemeClr>
              </a:solidFill>
            </a:endParaRPr>
          </a:p>
        </p:txBody>
      </p:sp>
      <p:pic>
        <p:nvPicPr>
          <p:cNvPr id="6" name="Picture 5"/>
          <p:cNvPicPr>
            <a:picLocks noChangeAspect="1"/>
          </p:cNvPicPr>
          <p:nvPr/>
        </p:nvPicPr>
        <p:blipFill>
          <a:blip r:embed="rId2"/>
          <a:stretch>
            <a:fillRect/>
          </a:stretch>
        </p:blipFill>
        <p:spPr>
          <a:xfrm>
            <a:off x="9858181" y="0"/>
            <a:ext cx="2373925" cy="2373925"/>
          </a:xfrm>
          <a:prstGeom prst="rect">
            <a:avLst/>
          </a:prstGeom>
          <a:ln>
            <a:noFill/>
          </a:ln>
          <a:effectLst>
            <a:softEdge rad="112500"/>
          </a:effectLst>
        </p:spPr>
      </p:pic>
      <p:pic>
        <p:nvPicPr>
          <p:cNvPr id="2" name="Picture 1"/>
          <p:cNvPicPr>
            <a:picLocks noChangeAspect="1"/>
          </p:cNvPicPr>
          <p:nvPr/>
        </p:nvPicPr>
        <p:blipFill>
          <a:blip r:embed="rId3"/>
          <a:stretch>
            <a:fillRect/>
          </a:stretch>
        </p:blipFill>
        <p:spPr>
          <a:xfrm>
            <a:off x="6114716" y="2373925"/>
            <a:ext cx="5489157" cy="319578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6724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451704" y="4688920"/>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Any questions?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583" y="1989490"/>
            <a:ext cx="5269944" cy="3161967"/>
          </a:xfrm>
          <a:prstGeom prst="rect">
            <a:avLst/>
          </a:prstGeom>
        </p:spPr>
      </p:pic>
      <p:sp>
        <p:nvSpPr>
          <p:cNvPr id="4" name="Rectangle 2"/>
          <p:cNvSpPr txBox="1">
            <a:spLocks noChangeArrowheads="1"/>
          </p:cNvSpPr>
          <p:nvPr/>
        </p:nvSpPr>
        <p:spPr>
          <a:xfrm>
            <a:off x="431904" y="275891"/>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a:solidFill>
                  <a:schemeClr val="bg1">
                    <a:lumMod val="50000"/>
                  </a:schemeClr>
                </a:solidFill>
                <a:latin typeface="Poppins" panose="00000500000000000000" pitchFamily="2" charset="0"/>
                <a:cs typeface="Poppins" panose="00000500000000000000" pitchFamily="2" charset="0"/>
              </a:rPr>
              <a:t>Thank you for listening.</a:t>
            </a:r>
          </a:p>
        </p:txBody>
      </p:sp>
    </p:spTree>
    <p:extLst>
      <p:ext uri="{BB962C8B-B14F-4D97-AF65-F5344CB8AC3E}">
        <p14:creationId xmlns:p14="http://schemas.microsoft.com/office/powerpoint/2010/main" val="767243293"/>
      </p:ext>
    </p:extLst>
  </p:cSld>
  <p:clrMapOvr>
    <a:masterClrMapping/>
  </p:clrMapOvr>
</p:sld>
</file>

<file path=ppt/theme/theme1.xml><?xml version="1.0" encoding="utf-8"?>
<a:theme xmlns:a="http://schemas.openxmlformats.org/drawingml/2006/main" name="Retrospect">
  <a:themeElements>
    <a:clrScheme name="Custom 11">
      <a:dk1>
        <a:srgbClr val="000000"/>
      </a:dk1>
      <a:lt1>
        <a:sysClr val="window" lastClr="FFFFFF"/>
      </a:lt1>
      <a:dk2>
        <a:srgbClr val="637052"/>
      </a:dk2>
      <a:lt2>
        <a:srgbClr val="CCDDEA"/>
      </a:lt2>
      <a:accent1>
        <a:srgbClr val="FFFF66"/>
      </a:accent1>
      <a:accent2>
        <a:srgbClr val="B2B2B2"/>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4B63861F029C4A8A46F1E35482CB45" ma:contentTypeVersion="13" ma:contentTypeDescription="Create a new document." ma:contentTypeScope="" ma:versionID="9ddee1493bf8220807c0eb865ec13823">
  <xsd:schema xmlns:xsd="http://www.w3.org/2001/XMLSchema" xmlns:xs="http://www.w3.org/2001/XMLSchema" xmlns:p="http://schemas.microsoft.com/office/2006/metadata/properties" xmlns:ns2="231b1ae9-e087-49e5-96fc-82494f4ee1bd" xmlns:ns3="bf52524c-55d6-4dd9-9fd6-689585df6b7c" targetNamespace="http://schemas.microsoft.com/office/2006/metadata/properties" ma:root="true" ma:fieldsID="ab7e7308f6711a5d2b45adcd907be189" ns2:_="" ns3:_="">
    <xsd:import namespace="231b1ae9-e087-49e5-96fc-82494f4ee1bd"/>
    <xsd:import namespace="bf52524c-55d6-4dd9-9fd6-689585df6b7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b1ae9-e087-49e5-96fc-82494f4ee1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3af19dd-01da-46ad-8136-a101d7226974"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52524c-55d6-4dd9-9fd6-689585df6b7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3bd0835-5175-4059-b18f-3ad018f609d4}" ma:internalName="TaxCatchAll" ma:showField="CatchAllData" ma:web="bf52524c-55d6-4dd9-9fd6-689585df6b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f52524c-55d6-4dd9-9fd6-689585df6b7c" xsi:nil="true"/>
    <lcf76f155ced4ddcb4097134ff3c332f xmlns="231b1ae9-e087-49e5-96fc-82494f4ee1b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CD65AF-F51F-439F-8555-7C7031CD22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b1ae9-e087-49e5-96fc-82494f4ee1bd"/>
    <ds:schemaRef ds:uri="bf52524c-55d6-4dd9-9fd6-689585df6b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7089DC-E083-46EB-BBB6-002B05D87623}">
  <ds:schemaRefs>
    <ds:schemaRef ds:uri="http://schemas.microsoft.com/sharepoint/v3/contenttype/forms"/>
  </ds:schemaRefs>
</ds:datastoreItem>
</file>

<file path=customXml/itemProps3.xml><?xml version="1.0" encoding="utf-8"?>
<ds:datastoreItem xmlns:ds="http://schemas.openxmlformats.org/officeDocument/2006/customXml" ds:itemID="{3F3C53AA-C6D9-4416-AAE5-F5BD711C3ECC}">
  <ds:schemaRefs>
    <ds:schemaRef ds:uri="http://schemas.microsoft.com/office/2006/metadata/properties"/>
    <ds:schemaRef ds:uri="http://schemas.microsoft.com/office/infopath/2007/PartnerControls"/>
    <ds:schemaRef ds:uri="bf52524c-55d6-4dd9-9fd6-689585df6b7c"/>
    <ds:schemaRef ds:uri="231b1ae9-e087-49e5-96fc-82494f4ee1bd"/>
  </ds:schemaRefs>
</ds:datastoreItem>
</file>

<file path=docProps/app.xml><?xml version="1.0" encoding="utf-8"?>
<Properties xmlns="http://schemas.openxmlformats.org/officeDocument/2006/extended-properties" xmlns:vt="http://schemas.openxmlformats.org/officeDocument/2006/docPropsVTypes">
  <Template>Retrospect</Template>
  <TotalTime>384</TotalTime>
  <Words>1249</Words>
  <Application>Microsoft Office PowerPoint</Application>
  <PresentationFormat>Widescreen</PresentationFormat>
  <Paragraphs>154</Paragraphs>
  <Slides>24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Calibri Light</vt:lpstr>
      <vt:lpstr>Poppins</vt:lpstr>
      <vt:lpstr>Tahoma</vt:lpstr>
      <vt:lpstr>Wingdings</vt:lpstr>
      <vt:lpstr>Retrospect</vt:lpstr>
      <vt:lpstr>PowerPoint Presentation</vt:lpstr>
      <vt:lpstr>The Year 6 Team:</vt:lpstr>
      <vt:lpstr>The Year 6 Team:</vt:lpstr>
      <vt:lpstr>Vision and Values:</vt:lpstr>
      <vt:lpstr>What does my child need to bring? </vt:lpstr>
      <vt:lpstr>School uniform:</vt:lpstr>
      <vt:lpstr>P.E Kit:</vt:lpstr>
      <vt:lpstr>St Mark’s School Planner</vt:lpstr>
      <vt:lpstr>Mobile phones</vt:lpstr>
      <vt:lpstr>How is the week structured?</vt:lpstr>
      <vt:lpstr>Curriculum:</vt:lpstr>
      <vt:lpstr>PowerPoint Presentation</vt:lpstr>
      <vt:lpstr>Curriculum:</vt:lpstr>
      <vt:lpstr>Weekly Timetable:</vt:lpstr>
      <vt:lpstr>Educational Visits:</vt:lpstr>
      <vt:lpstr>Residential:  Brenscombe Outdoor Centre, Swanage :</vt:lpstr>
      <vt:lpstr>Feedback:</vt:lpstr>
      <vt:lpstr>KS2 SATs</vt:lpstr>
      <vt:lpstr>The KS2 SATs – how to support:</vt:lpstr>
      <vt:lpstr>Homework Expectations: </vt:lpstr>
      <vt:lpstr>PowerPoint Presentation</vt:lpstr>
      <vt:lpstr>Year 6 Monitor jobs:</vt:lpstr>
      <vt:lpstr>PowerPoint Presentation</vt:lpstr>
      <vt:lpstr>Any questions? …</vt:lpstr>
    </vt:vector>
  </TitlesOfParts>
  <Company>St Marks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Roberts</dc:creator>
  <cp:lastModifiedBy>Miss Holland</cp:lastModifiedBy>
  <cp:revision>67</cp:revision>
  <dcterms:created xsi:type="dcterms:W3CDTF">2022-08-13T13:31:54Z</dcterms:created>
  <dcterms:modified xsi:type="dcterms:W3CDTF">2026-09-07T11:44:08Z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0x010100954B63861F029C4A8A46F1E35482CB45</vt:lpwstr>
  </property>
  <property fmtid="{D5CDD505-2E9C-101B-9397-08002B2CF9AE}" pid="3" name="Order">
    <vt:r8>879600</vt:r8>
  </property>
  <property fmtid="{D5CDD505-2E9C-101B-9397-08002B2CF9AE}" pid="4" name="MediaServiceImageTags">
    <vt:lpwstr/>
  </property>
</Properties>
</file>