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42"/>
  </p:notesMasterIdLst>
  <p:sldIdLst>
    <p:sldId id="256" r:id="rId5"/>
    <p:sldId id="257" r:id="rId6"/>
    <p:sldId id="302" r:id="rId7"/>
    <p:sldId id="290" r:id="rId8"/>
    <p:sldId id="262" r:id="rId9"/>
    <p:sldId id="286" r:id="rId10"/>
    <p:sldId id="301" r:id="rId11"/>
    <p:sldId id="294" r:id="rId12"/>
    <p:sldId id="293" r:id="rId13"/>
    <p:sldId id="297" r:id="rId14"/>
    <p:sldId id="295" r:id="rId15"/>
    <p:sldId id="260" r:id="rId16"/>
    <p:sldId id="261" r:id="rId17"/>
    <p:sldId id="296" r:id="rId18"/>
    <p:sldId id="279" r:id="rId19"/>
    <p:sldId id="288" r:id="rId20"/>
    <p:sldId id="284" r:id="rId21"/>
    <p:sldId id="298" r:id="rId22"/>
    <p:sldId id="263" r:id="rId23"/>
    <p:sldId id="264" r:id="rId24"/>
    <p:sldId id="283" r:id="rId25"/>
    <p:sldId id="299" r:id="rId26"/>
    <p:sldId id="282" r:id="rId27"/>
    <p:sldId id="285" r:id="rId28"/>
    <p:sldId id="300" r:id="rId29"/>
    <p:sldId id="266" r:id="rId30"/>
    <p:sldId id="291" r:id="rId31"/>
    <p:sldId id="273" r:id="rId32"/>
    <p:sldId id="292" r:id="rId33"/>
    <p:sldId id="269" r:id="rId34"/>
    <p:sldId id="289" r:id="rId35"/>
    <p:sldId id="274" r:id="rId36"/>
    <p:sldId id="281" r:id="rId37"/>
    <p:sldId id="277" r:id="rId38"/>
    <p:sldId id="304" r:id="rId39"/>
    <p:sldId id="303" r:id="rId40"/>
    <p:sldId id="278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860F71-04E7-42C9-98AF-66AD4DF88D18}" v="1" dt="2026-09-02T11:56:42.2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3394" autoAdjust="0"/>
  </p:normalViewPr>
  <p:slideViewPr>
    <p:cSldViewPr snapToGrid="0">
      <p:cViewPr varScale="1">
        <p:scale>
          <a:sx n="92" d="100"/>
          <a:sy n="92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coble" userId="931b4120-6e0e-4c5c-b96a-1aa3c03321b6" providerId="ADAL" clId="{C8975DA4-BE20-438D-A2A3-7D5B3FAED385}"/>
    <pc:docChg chg="custSel addSld delSld modSld">
      <pc:chgData name="Mrs Scoble" userId="931b4120-6e0e-4c5c-b96a-1aa3c03321b6" providerId="ADAL" clId="{C8975DA4-BE20-438D-A2A3-7D5B3FAED385}" dt="2026-09-02T12:27:50.549" v="311" actId="27636"/>
      <pc:docMkLst>
        <pc:docMk/>
      </pc:docMkLst>
      <pc:sldChg chg="addSp delSp modSp mod">
        <pc:chgData name="Mrs Scoble" userId="931b4120-6e0e-4c5c-b96a-1aa3c03321b6" providerId="ADAL" clId="{C8975DA4-BE20-438D-A2A3-7D5B3FAED385}" dt="2026-09-02T11:55:38.321" v="37" actId="1076"/>
        <pc:sldMkLst>
          <pc:docMk/>
          <pc:sldMk cId="1130008342" sldId="257"/>
        </pc:sldMkLst>
        <pc:spChg chg="add del">
          <ac:chgData name="Mrs Scoble" userId="931b4120-6e0e-4c5c-b96a-1aa3c03321b6" providerId="ADAL" clId="{C8975DA4-BE20-438D-A2A3-7D5B3FAED385}" dt="2026-09-02T11:52:04.997" v="1" actId="21"/>
          <ac:spMkLst>
            <pc:docMk/>
            <pc:sldMk cId="1130008342" sldId="257"/>
            <ac:spMk id="7" creationId="{B569B47A-3E6A-8C57-D2DF-47D2C161176E}"/>
          </ac:spMkLst>
        </pc:spChg>
        <pc:spChg chg="add del mod">
          <ac:chgData name="Mrs Scoble" userId="931b4120-6e0e-4c5c-b96a-1aa3c03321b6" providerId="ADAL" clId="{C8975DA4-BE20-438D-A2A3-7D5B3FAED385}" dt="2026-09-02T11:52:23.552" v="4" actId="21"/>
          <ac:spMkLst>
            <pc:docMk/>
            <pc:sldMk cId="1130008342" sldId="257"/>
            <ac:spMk id="15" creationId="{33732CBF-2ED3-02E3-4A32-1E10A6C18F08}"/>
          </ac:spMkLst>
        </pc:spChg>
        <pc:picChg chg="add del">
          <ac:chgData name="Mrs Scoble" userId="931b4120-6e0e-4c5c-b96a-1aa3c03321b6" providerId="ADAL" clId="{C8975DA4-BE20-438D-A2A3-7D5B3FAED385}" dt="2026-09-02T11:52:40.605" v="6" actId="478"/>
          <ac:picMkLst>
            <pc:docMk/>
            <pc:sldMk cId="1130008342" sldId="257"/>
            <ac:picMk id="17" creationId="{9A7E499B-AE7A-9E8F-2149-174F663FA2D7}"/>
          </ac:picMkLst>
        </pc:picChg>
        <pc:picChg chg="add mod">
          <ac:chgData name="Mrs Scoble" userId="931b4120-6e0e-4c5c-b96a-1aa3c03321b6" providerId="ADAL" clId="{C8975DA4-BE20-438D-A2A3-7D5B3FAED385}" dt="2026-09-02T11:55:38.321" v="37" actId="1076"/>
          <ac:picMkLst>
            <pc:docMk/>
            <pc:sldMk cId="1130008342" sldId="257"/>
            <ac:picMk id="18" creationId="{C0D201D2-4CF3-95A6-00AF-C83BECB47003}"/>
          </ac:picMkLst>
        </pc:picChg>
      </pc:sldChg>
      <pc:sldChg chg="delSp del mod">
        <pc:chgData name="Mrs Scoble" userId="931b4120-6e0e-4c5c-b96a-1aa3c03321b6" providerId="ADAL" clId="{C8975DA4-BE20-438D-A2A3-7D5B3FAED385}" dt="2026-09-02T11:56:45.107" v="41" actId="47"/>
        <pc:sldMkLst>
          <pc:docMk/>
          <pc:sldMk cId="3515145174" sldId="259"/>
        </pc:sldMkLst>
        <pc:picChg chg="del">
          <ac:chgData name="Mrs Scoble" userId="931b4120-6e0e-4c5c-b96a-1aa3c03321b6" providerId="ADAL" clId="{C8975DA4-BE20-438D-A2A3-7D5B3FAED385}" dt="2026-09-02T11:56:19.047" v="38" actId="478"/>
          <ac:picMkLst>
            <pc:docMk/>
            <pc:sldMk cId="3515145174" sldId="259"/>
            <ac:picMk id="10" creationId="{00000000-0000-0000-0000-000000000000}"/>
          </ac:picMkLst>
        </pc:picChg>
        <pc:picChg chg="del">
          <ac:chgData name="Mrs Scoble" userId="931b4120-6e0e-4c5c-b96a-1aa3c03321b6" providerId="ADAL" clId="{C8975DA4-BE20-438D-A2A3-7D5B3FAED385}" dt="2026-09-02T11:56:19.598" v="39" actId="478"/>
          <ac:picMkLst>
            <pc:docMk/>
            <pc:sldMk cId="3515145174" sldId="259"/>
            <ac:picMk id="15" creationId="{7147ECD0-5B88-4E51-B410-50FF0C7D03DE}"/>
          </ac:picMkLst>
        </pc:picChg>
      </pc:sldChg>
      <pc:sldChg chg="modSp mod">
        <pc:chgData name="Mrs Scoble" userId="931b4120-6e0e-4c5c-b96a-1aa3c03321b6" providerId="ADAL" clId="{C8975DA4-BE20-438D-A2A3-7D5B3FAED385}" dt="2026-09-02T11:57:40.621" v="118" actId="20577"/>
        <pc:sldMkLst>
          <pc:docMk/>
          <pc:sldMk cId="1693464178" sldId="262"/>
        </pc:sldMkLst>
        <pc:spChg chg="mod">
          <ac:chgData name="Mrs Scoble" userId="931b4120-6e0e-4c5c-b96a-1aa3c03321b6" providerId="ADAL" clId="{C8975DA4-BE20-438D-A2A3-7D5B3FAED385}" dt="2026-09-02T11:57:40.621" v="118" actId="20577"/>
          <ac:spMkLst>
            <pc:docMk/>
            <pc:sldMk cId="1693464178" sldId="262"/>
            <ac:spMk id="3" creationId="{00000000-0000-0000-0000-000000000000}"/>
          </ac:spMkLst>
        </pc:spChg>
      </pc:sldChg>
      <pc:sldChg chg="delSp modSp mod">
        <pc:chgData name="Mrs Scoble" userId="931b4120-6e0e-4c5c-b96a-1aa3c03321b6" providerId="ADAL" clId="{C8975DA4-BE20-438D-A2A3-7D5B3FAED385}" dt="2026-09-02T12:01:05.847" v="154" actId="1076"/>
        <pc:sldMkLst>
          <pc:docMk/>
          <pc:sldMk cId="2562228666" sldId="264"/>
        </pc:sldMkLst>
        <pc:spChg chg="mod">
          <ac:chgData name="Mrs Scoble" userId="931b4120-6e0e-4c5c-b96a-1aa3c03321b6" providerId="ADAL" clId="{C8975DA4-BE20-438D-A2A3-7D5B3FAED385}" dt="2026-09-02T12:00:59.270" v="151" actId="20577"/>
          <ac:spMkLst>
            <pc:docMk/>
            <pc:sldMk cId="2562228666" sldId="264"/>
            <ac:spMk id="3" creationId="{00000000-0000-0000-0000-000000000000}"/>
          </ac:spMkLst>
        </pc:spChg>
        <pc:picChg chg="del">
          <ac:chgData name="Mrs Scoble" userId="931b4120-6e0e-4c5c-b96a-1aa3c03321b6" providerId="ADAL" clId="{C8975DA4-BE20-438D-A2A3-7D5B3FAED385}" dt="2026-09-02T12:01:00.957" v="152" actId="478"/>
          <ac:picMkLst>
            <pc:docMk/>
            <pc:sldMk cId="2562228666" sldId="264"/>
            <ac:picMk id="4" creationId="{00000000-0000-0000-0000-000000000000}"/>
          </ac:picMkLst>
        </pc:picChg>
        <pc:picChg chg="mod">
          <ac:chgData name="Mrs Scoble" userId="931b4120-6e0e-4c5c-b96a-1aa3c03321b6" providerId="ADAL" clId="{C8975DA4-BE20-438D-A2A3-7D5B3FAED385}" dt="2026-09-02T12:01:03.761" v="153" actId="1076"/>
          <ac:picMkLst>
            <pc:docMk/>
            <pc:sldMk cId="2562228666" sldId="264"/>
            <ac:picMk id="5" creationId="{00000000-0000-0000-0000-000000000000}"/>
          </ac:picMkLst>
        </pc:picChg>
        <pc:picChg chg="mod">
          <ac:chgData name="Mrs Scoble" userId="931b4120-6e0e-4c5c-b96a-1aa3c03321b6" providerId="ADAL" clId="{C8975DA4-BE20-438D-A2A3-7D5B3FAED385}" dt="2026-09-02T12:01:05.847" v="154" actId="1076"/>
          <ac:picMkLst>
            <pc:docMk/>
            <pc:sldMk cId="2562228666" sldId="264"/>
            <ac:picMk id="7" creationId="{00000000-0000-0000-0000-000000000000}"/>
          </ac:picMkLst>
        </pc:picChg>
      </pc:sldChg>
      <pc:sldChg chg="modSp mod">
        <pc:chgData name="Mrs Scoble" userId="931b4120-6e0e-4c5c-b96a-1aa3c03321b6" providerId="ADAL" clId="{C8975DA4-BE20-438D-A2A3-7D5B3FAED385}" dt="2026-09-02T12:05:16.717" v="156" actId="20577"/>
        <pc:sldMkLst>
          <pc:docMk/>
          <pc:sldMk cId="3930725614" sldId="273"/>
        </pc:sldMkLst>
        <pc:spChg chg="mod">
          <ac:chgData name="Mrs Scoble" userId="931b4120-6e0e-4c5c-b96a-1aa3c03321b6" providerId="ADAL" clId="{C8975DA4-BE20-438D-A2A3-7D5B3FAED385}" dt="2026-09-02T12:05:16.717" v="156" actId="20577"/>
          <ac:spMkLst>
            <pc:docMk/>
            <pc:sldMk cId="3930725614" sldId="273"/>
            <ac:spMk id="3" creationId="{00000000-0000-0000-0000-000000000000}"/>
          </ac:spMkLst>
        </pc:spChg>
      </pc:sldChg>
      <pc:sldChg chg="addSp delSp modSp mod">
        <pc:chgData name="Mrs Scoble" userId="931b4120-6e0e-4c5c-b96a-1aa3c03321b6" providerId="ADAL" clId="{C8975DA4-BE20-438D-A2A3-7D5B3FAED385}" dt="2026-09-02T12:11:11.511" v="182" actId="1076"/>
        <pc:sldMkLst>
          <pc:docMk/>
          <pc:sldMk cId="767243293" sldId="277"/>
        </pc:sldMkLst>
        <pc:spChg chg="mod">
          <ac:chgData name="Mrs Scoble" userId="931b4120-6e0e-4c5c-b96a-1aa3c03321b6" providerId="ADAL" clId="{C8975DA4-BE20-438D-A2A3-7D5B3FAED385}" dt="2026-09-02T12:07:12.334" v="176" actId="20577"/>
          <ac:spMkLst>
            <pc:docMk/>
            <pc:sldMk cId="767243293" sldId="277"/>
            <ac:spMk id="4" creationId="{00000000-0000-0000-0000-000000000000}"/>
          </ac:spMkLst>
        </pc:spChg>
        <pc:spChg chg="del mod">
          <ac:chgData name="Mrs Scoble" userId="931b4120-6e0e-4c5c-b96a-1aa3c03321b6" providerId="ADAL" clId="{C8975DA4-BE20-438D-A2A3-7D5B3FAED385}" dt="2026-09-02T12:11:09.793" v="181" actId="21"/>
          <ac:spMkLst>
            <pc:docMk/>
            <pc:sldMk cId="767243293" sldId="277"/>
            <ac:spMk id="9218" creationId="{00000000-0000-0000-0000-000000000000}"/>
          </ac:spMkLst>
        </pc:spChg>
        <pc:picChg chg="del">
          <ac:chgData name="Mrs Scoble" userId="931b4120-6e0e-4c5c-b96a-1aa3c03321b6" providerId="ADAL" clId="{C8975DA4-BE20-438D-A2A3-7D5B3FAED385}" dt="2026-09-02T12:07:04.490" v="158" actId="478"/>
          <ac:picMkLst>
            <pc:docMk/>
            <pc:sldMk cId="767243293" sldId="277"/>
            <ac:picMk id="2" creationId="{00000000-0000-0000-0000-000000000000}"/>
          </ac:picMkLst>
        </pc:picChg>
        <pc:picChg chg="add mod">
          <ac:chgData name="Mrs Scoble" userId="931b4120-6e0e-4c5c-b96a-1aa3c03321b6" providerId="ADAL" clId="{C8975DA4-BE20-438D-A2A3-7D5B3FAED385}" dt="2026-09-02T12:11:11.511" v="182" actId="1076"/>
          <ac:picMkLst>
            <pc:docMk/>
            <pc:sldMk cId="767243293" sldId="277"/>
            <ac:picMk id="5" creationId="{80577789-2D10-A302-2629-B80D493A0C24}"/>
          </ac:picMkLst>
        </pc:picChg>
      </pc:sldChg>
      <pc:sldChg chg="modSp mod">
        <pc:chgData name="Mrs Scoble" userId="931b4120-6e0e-4c5c-b96a-1aa3c03321b6" providerId="ADAL" clId="{C8975DA4-BE20-438D-A2A3-7D5B3FAED385}" dt="2026-09-02T11:57:54.946" v="124" actId="20577"/>
        <pc:sldMkLst>
          <pc:docMk/>
          <pc:sldMk cId="2578122678" sldId="286"/>
        </pc:sldMkLst>
        <pc:spChg chg="mod">
          <ac:chgData name="Mrs Scoble" userId="931b4120-6e0e-4c5c-b96a-1aa3c03321b6" providerId="ADAL" clId="{C8975DA4-BE20-438D-A2A3-7D5B3FAED385}" dt="2026-09-02T11:57:54.946" v="124" actId="20577"/>
          <ac:spMkLst>
            <pc:docMk/>
            <pc:sldMk cId="2578122678" sldId="286"/>
            <ac:spMk id="3" creationId="{00000000-0000-0000-0000-000000000000}"/>
          </ac:spMkLst>
        </pc:spChg>
      </pc:sldChg>
      <pc:sldChg chg="add">
        <pc:chgData name="Mrs Scoble" userId="931b4120-6e0e-4c5c-b96a-1aa3c03321b6" providerId="ADAL" clId="{C8975DA4-BE20-438D-A2A3-7D5B3FAED385}" dt="2026-09-02T11:56:42.249" v="40"/>
        <pc:sldMkLst>
          <pc:docMk/>
          <pc:sldMk cId="1497995678" sldId="302"/>
        </pc:sldMkLst>
      </pc:sldChg>
      <pc:sldChg chg="add">
        <pc:chgData name="Mrs Scoble" userId="931b4120-6e0e-4c5c-b96a-1aa3c03321b6" providerId="ADAL" clId="{C8975DA4-BE20-438D-A2A3-7D5B3FAED385}" dt="2026-09-02T12:07:00.605" v="157" actId="2890"/>
        <pc:sldMkLst>
          <pc:docMk/>
          <pc:sldMk cId="1764251525" sldId="303"/>
        </pc:sldMkLst>
      </pc:sldChg>
      <pc:sldChg chg="addSp delSp modSp add mod">
        <pc:chgData name="Mrs Scoble" userId="931b4120-6e0e-4c5c-b96a-1aa3c03321b6" providerId="ADAL" clId="{C8975DA4-BE20-438D-A2A3-7D5B3FAED385}" dt="2026-09-02T12:27:50.549" v="311" actId="27636"/>
        <pc:sldMkLst>
          <pc:docMk/>
          <pc:sldMk cId="310833069" sldId="304"/>
        </pc:sldMkLst>
        <pc:spChg chg="mod">
          <ac:chgData name="Mrs Scoble" userId="931b4120-6e0e-4c5c-b96a-1aa3c03321b6" providerId="ADAL" clId="{C8975DA4-BE20-438D-A2A3-7D5B3FAED385}" dt="2026-09-02T12:27:50.549" v="311" actId="27636"/>
          <ac:spMkLst>
            <pc:docMk/>
            <pc:sldMk cId="310833069" sldId="304"/>
            <ac:spMk id="4" creationId="{6F2F2293-58D6-ECD1-9598-2E8EAEAA3F85}"/>
          </ac:spMkLst>
        </pc:spChg>
        <pc:picChg chg="add mod">
          <ac:chgData name="Mrs Scoble" userId="931b4120-6e0e-4c5c-b96a-1aa3c03321b6" providerId="ADAL" clId="{C8975DA4-BE20-438D-A2A3-7D5B3FAED385}" dt="2026-09-02T12:27:46.999" v="309" actId="1076"/>
          <ac:picMkLst>
            <pc:docMk/>
            <pc:sldMk cId="310833069" sldId="304"/>
            <ac:picMk id="3" creationId="{938C9278-260C-A537-486F-42AF9A4103F5}"/>
          </ac:picMkLst>
        </pc:picChg>
        <pc:picChg chg="del">
          <ac:chgData name="Mrs Scoble" userId="931b4120-6e0e-4c5c-b96a-1aa3c03321b6" providerId="ADAL" clId="{C8975DA4-BE20-438D-A2A3-7D5B3FAED385}" dt="2026-09-02T12:11:20.819" v="184" actId="478"/>
          <ac:picMkLst>
            <pc:docMk/>
            <pc:sldMk cId="310833069" sldId="304"/>
            <ac:picMk id="5" creationId="{07879AD4-5506-F7D2-5AD1-06999C4DA06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4E6B2D-F6F0-477C-9E36-F0E771E18890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9A294-D618-4152-862F-4F3A7059315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082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8365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673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100" dirty="0"/>
          </a:p>
          <a:p>
            <a:endParaRPr lang="en-GB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37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0851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8977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7544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2070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4991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075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041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793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7230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1386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75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359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A5B12A2-3077-428C-AF6A-7B8223C918BF}" type="datetimeFigureOut">
              <a:rPr lang="en-GB" smtClean="0"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BB6BF19-126E-4B85-8F1C-E863E916E571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477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11200" y="3764837"/>
            <a:ext cx="10885714" cy="58057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619" y="1320799"/>
            <a:ext cx="4126557" cy="412655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372231" y="4353475"/>
            <a:ext cx="4320627" cy="1085813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60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Year 4 </a:t>
            </a:r>
          </a:p>
          <a:p>
            <a:pPr algn="ctr"/>
            <a:endParaRPr lang="en-GB" sz="600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214" y="870856"/>
            <a:ext cx="5320661" cy="301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3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966" y="-731176"/>
            <a:ext cx="10058400" cy="1450757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Year 4 Team:</a:t>
            </a:r>
            <a:endParaRPr lang="en-GB" sz="36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87447" y="5382371"/>
            <a:ext cx="2849847" cy="637708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Miss Smith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914" y="1132114"/>
            <a:ext cx="10798629" cy="100067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92282" y="132996"/>
            <a:ext cx="4003126" cy="60050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Class teachers: 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848017" y="819392"/>
            <a:ext cx="1728706" cy="60050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4AS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295942" y="5438964"/>
            <a:ext cx="2849847" cy="629778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Mrs Scoble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631053" y="770364"/>
            <a:ext cx="1728706" cy="60050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4MS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447" y="1519704"/>
            <a:ext cx="2957606" cy="37721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126" y="1422701"/>
            <a:ext cx="3033663" cy="38691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1607" y="1661452"/>
            <a:ext cx="2289277" cy="3068513"/>
          </a:xfrm>
          <a:prstGeom prst="rect">
            <a:avLst/>
          </a:prstGeom>
        </p:spPr>
      </p:pic>
      <p:pic>
        <p:nvPicPr>
          <p:cNvPr id="18" name="Picture 17" descr="A person smiling at camera&#10;&#10;AI-generated content may be incorrect.">
            <a:extLst>
              <a:ext uri="{FF2B5EF4-FFF2-40B4-BE49-F238E27FC236}">
                <a16:creationId xmlns:a16="http://schemas.microsoft.com/office/drawing/2014/main" id="{C0D201D2-4CF3-95A6-00AF-C83BECB470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1243" y="1781643"/>
            <a:ext cx="2289277" cy="2815514"/>
          </a:xfrm>
          <a:prstGeom prst="rect">
            <a:avLst/>
          </a:prstGeom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1130008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966" y="-731176"/>
            <a:ext cx="10058400" cy="1450757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Year 4 Team:</a:t>
            </a:r>
            <a:endParaRPr lang="en-GB" sz="36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16399" y="85493"/>
            <a:ext cx="4367089" cy="60050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Teaching Assistants: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24837" y="4945634"/>
            <a:ext cx="2321567" cy="658943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Mrs Sanchez- Martin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336014" y="5001645"/>
            <a:ext cx="2321567" cy="60293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Mrs Cousins 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713030" y="5001645"/>
            <a:ext cx="2215104" cy="60293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Miss Biles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959" y="2048133"/>
            <a:ext cx="2165324" cy="27616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4664" y="2145680"/>
            <a:ext cx="2164268" cy="27617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AE5EFA-A967-465E-B640-B51519485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3030" y="2147496"/>
            <a:ext cx="2164268" cy="27617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A70BEC1-5F78-9780-A439-F40B3C77E4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553" y="2317359"/>
            <a:ext cx="1504206" cy="226476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66A2870-6957-AF7B-35F1-50420B3604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5" t="21056"/>
          <a:stretch>
            <a:fillRect/>
          </a:stretch>
        </p:blipFill>
        <p:spPr>
          <a:xfrm>
            <a:off x="8983488" y="2317359"/>
            <a:ext cx="1782756" cy="222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95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217" y="803044"/>
            <a:ext cx="10481036" cy="1303867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Year 4 PPA cover teachers:</a:t>
            </a:r>
            <a:br>
              <a:rPr lang="en-GB" sz="4400" b="1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44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180" y="1920489"/>
            <a:ext cx="8705073" cy="36140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b="1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4836" y="1920489"/>
            <a:ext cx="2628597" cy="3354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4612" y="1920489"/>
            <a:ext cx="2627604" cy="3353091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2362395" y="5449633"/>
            <a:ext cx="2801038" cy="658943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Mrs Hemmings</a:t>
            </a:r>
          </a:p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777895" y="5534526"/>
            <a:ext cx="2801038" cy="658943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Ms Trickett</a:t>
            </a:r>
          </a:p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077" y="2106911"/>
            <a:ext cx="1882114" cy="25094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68" y="2106911"/>
            <a:ext cx="1795091" cy="2702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232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Timetable: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792" y="2146301"/>
            <a:ext cx="11242328" cy="4383616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Daily act of worship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P.E: twice a week 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4AS:   Wednesday outside,  Monday inside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4MS:  Wednesday outside, Friday inside.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Spelling test on Monday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Times table challenge on Friday mornings.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Multiplication check practise twice a week at school.</a:t>
            </a:r>
          </a:p>
        </p:txBody>
      </p:sp>
    </p:spTree>
    <p:extLst>
      <p:ext uri="{BB962C8B-B14F-4D97-AF65-F5344CB8AC3E}">
        <p14:creationId xmlns:p14="http://schemas.microsoft.com/office/powerpoint/2010/main" val="1693464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013" y="196427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Educational Visits: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270" y="1852058"/>
            <a:ext cx="11917017" cy="4389715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enhance and enrich the curriculum through a variety of activities: educational trips and visitors, school performances, as well as extra-curricular lunchtime and after school clubs.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Important dates: </a:t>
            </a:r>
          </a:p>
          <a:p>
            <a:pPr marL="0" indent="0">
              <a:buNone/>
            </a:pPr>
            <a:r>
              <a:rPr lang="en-GB" sz="2800" b="1" dirty="0">
                <a:solidFill>
                  <a:srgbClr val="0070C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Autumn term  </a:t>
            </a:r>
            <a:r>
              <a:rPr lang="en-GB" sz="2800" dirty="0">
                <a:solidFill>
                  <a:srgbClr val="0070C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- </a:t>
            </a:r>
            <a:r>
              <a:rPr lang="en-GB" sz="2800" b="1" dirty="0">
                <a:solidFill>
                  <a:srgbClr val="0070C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TBC</a:t>
            </a:r>
            <a:endParaRPr lang="en-GB" sz="2800" dirty="0">
              <a:solidFill>
                <a:srgbClr val="0070C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rgbClr val="7030A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Spring term </a:t>
            </a:r>
            <a:r>
              <a:rPr lang="en-GB" sz="2800" dirty="0">
                <a:solidFill>
                  <a:srgbClr val="7030A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– </a:t>
            </a:r>
            <a:r>
              <a:rPr lang="en-GB" sz="2800" b="1" dirty="0">
                <a:solidFill>
                  <a:srgbClr val="7030A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TBC</a:t>
            </a:r>
            <a:endParaRPr lang="en-GB" sz="2800" dirty="0">
              <a:solidFill>
                <a:srgbClr val="7030A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rgbClr val="99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Summer term </a:t>
            </a:r>
            <a:r>
              <a:rPr lang="en-GB" sz="2800" dirty="0">
                <a:solidFill>
                  <a:srgbClr val="99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–World War Two Bunker 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0070C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Learning guitar in school with </a:t>
            </a:r>
            <a:r>
              <a:rPr lang="en-GB" sz="2800" dirty="0" err="1">
                <a:solidFill>
                  <a:srgbClr val="0070C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Soundstorm</a:t>
            </a:r>
            <a:r>
              <a:rPr lang="en-GB" sz="2800" dirty="0">
                <a:solidFill>
                  <a:srgbClr val="0070C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in the summer term.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9510" y="262808"/>
            <a:ext cx="1743806" cy="13179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78122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9D1144-F36F-4019-9D89-AE065AACB2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89047" y="958014"/>
            <a:ext cx="6124073" cy="45930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0AE1C0-C139-494D-B35E-96FF5708B2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684" y="368969"/>
            <a:ext cx="6096000" cy="58072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0CDFCD-3909-46AF-9645-A84148879E12}"/>
              </a:ext>
            </a:extLst>
          </p:cNvPr>
          <p:cNvSpPr txBox="1"/>
          <p:nvPr/>
        </p:nvSpPr>
        <p:spPr>
          <a:xfrm>
            <a:off x="5242759" y="368969"/>
            <a:ext cx="606692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Storyworks</a:t>
            </a:r>
            <a:r>
              <a:rPr lang="en-GB" sz="2800" dirty="0"/>
              <a:t> at Bournemouth university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E868E3-675E-443F-A21C-AC79F5017E2E}"/>
              </a:ext>
            </a:extLst>
          </p:cNvPr>
          <p:cNvSpPr txBox="1"/>
          <p:nvPr/>
        </p:nvSpPr>
        <p:spPr>
          <a:xfrm>
            <a:off x="99257" y="288758"/>
            <a:ext cx="4747463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 archaeological dig at Bournemouth university</a:t>
            </a:r>
          </a:p>
        </p:txBody>
      </p:sp>
    </p:spTree>
    <p:extLst>
      <p:ext uri="{BB962C8B-B14F-4D97-AF65-F5344CB8AC3E}">
        <p14:creationId xmlns:p14="http://schemas.microsoft.com/office/powerpoint/2010/main" val="2218388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D3AE82-BFAD-4484-8A2D-751382787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94" y="802598"/>
            <a:ext cx="11662611" cy="52528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2EDDF3-0C68-4041-AC95-B43BA6C49A29}"/>
              </a:ext>
            </a:extLst>
          </p:cNvPr>
          <p:cNvSpPr txBox="1"/>
          <p:nvPr/>
        </p:nvSpPr>
        <p:spPr>
          <a:xfrm>
            <a:off x="1424737" y="625643"/>
            <a:ext cx="9034715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Viking invasion at Hooke Court!</a:t>
            </a:r>
          </a:p>
        </p:txBody>
      </p:sp>
    </p:spTree>
    <p:extLst>
      <p:ext uri="{BB962C8B-B14F-4D97-AF65-F5344CB8AC3E}">
        <p14:creationId xmlns:p14="http://schemas.microsoft.com/office/powerpoint/2010/main" val="1575269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D21124-A427-4F75-BEB3-FE2737C69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" y="683381"/>
            <a:ext cx="11518232" cy="51877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888BB6-81F5-447D-AEE5-08DBDCF82CBB}"/>
              </a:ext>
            </a:extLst>
          </p:cNvPr>
          <p:cNvSpPr txBox="1"/>
          <p:nvPr/>
        </p:nvSpPr>
        <p:spPr>
          <a:xfrm>
            <a:off x="1578642" y="571345"/>
            <a:ext cx="9034715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Viking invasion at Hooke Court!</a:t>
            </a:r>
          </a:p>
        </p:txBody>
      </p:sp>
    </p:spTree>
    <p:extLst>
      <p:ext uri="{BB962C8B-B14F-4D97-AF65-F5344CB8AC3E}">
        <p14:creationId xmlns:p14="http://schemas.microsoft.com/office/powerpoint/2010/main" val="3790835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F9A8A5-B813-44AE-8E7C-2600921718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62" y="256673"/>
            <a:ext cx="7395411" cy="55465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BD0152-F6EE-4868-B9C9-C7206044104B}"/>
              </a:ext>
            </a:extLst>
          </p:cNvPr>
          <p:cNvSpPr txBox="1"/>
          <p:nvPr/>
        </p:nvSpPr>
        <p:spPr>
          <a:xfrm>
            <a:off x="208548" y="208547"/>
            <a:ext cx="2197767" cy="60016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Visiting a World War Two Bunker at Talbot Heath</a:t>
            </a:r>
          </a:p>
        </p:txBody>
      </p:sp>
    </p:spTree>
    <p:extLst>
      <p:ext uri="{BB962C8B-B14F-4D97-AF65-F5344CB8AC3E}">
        <p14:creationId xmlns:p14="http://schemas.microsoft.com/office/powerpoint/2010/main" val="120577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2DEEEA-015F-493F-8EAD-58DFCCFE84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663" y="240632"/>
            <a:ext cx="8063832" cy="604787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A3F00B-9990-4A5D-946F-C120E41CE7AA}"/>
              </a:ext>
            </a:extLst>
          </p:cNvPr>
          <p:cNvSpPr txBox="1"/>
          <p:nvPr/>
        </p:nvSpPr>
        <p:spPr>
          <a:xfrm>
            <a:off x="425116" y="112296"/>
            <a:ext cx="11341768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An Olympic athlete in a year four </a:t>
            </a:r>
          </a:p>
          <a:p>
            <a:pPr algn="ctr"/>
            <a:r>
              <a:rPr lang="en-GB" sz="4800" dirty="0"/>
              <a:t>sport lesson</a:t>
            </a:r>
          </a:p>
        </p:txBody>
      </p:sp>
    </p:spTree>
    <p:extLst>
      <p:ext uri="{BB962C8B-B14F-4D97-AF65-F5344CB8AC3E}">
        <p14:creationId xmlns:p14="http://schemas.microsoft.com/office/powerpoint/2010/main" val="1852040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426" y="914400"/>
            <a:ext cx="10058400" cy="1450757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do I need to bring?</a:t>
            </a:r>
            <a:b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4934" y="1837878"/>
            <a:ext cx="11043920" cy="4199466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All stationery your child requires will be provided by the school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School planner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Reading book from home (optional)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Water bottle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Morning snack (fruit/veg)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Waterproof coat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Trainers (for break / lunchtime football) </a:t>
            </a:r>
          </a:p>
          <a:p>
            <a:pPr marL="0" indent="0">
              <a:buNone/>
            </a:pPr>
            <a:r>
              <a:rPr lang="en-GB" sz="28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*Please ensure all items are named – thank you!</a:t>
            </a:r>
            <a:endParaRPr lang="en-GB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83 Reusable Water Bottle Clip Art Illustrations &amp; Clip Art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331" y="265154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9533" y="2984720"/>
            <a:ext cx="1456196" cy="18099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1331" y="5081048"/>
            <a:ext cx="1518108" cy="87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5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670" y="-340872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School uniform:</a:t>
            </a:r>
            <a:endParaRPr lang="en-GB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58501" y="1845734"/>
            <a:ext cx="6798736" cy="3444997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2936" y="1224608"/>
            <a:ext cx="12169064" cy="49398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Yellow polo shirt with school logo and grey V-neck jumper or cardigan</a:t>
            </a:r>
          </a:p>
          <a:p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Black trousers or shorts  / black knee-length skirt or pinafore  / yellow &amp; white checked summer dress </a:t>
            </a:r>
          </a:p>
          <a:p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Black socks (ankle or knee length) or black tights   </a:t>
            </a:r>
          </a:p>
          <a:p>
            <a:r>
              <a:rPr lang="en-GB" sz="2100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White socks with summer dresses only please</a:t>
            </a:r>
          </a:p>
          <a:p>
            <a:endParaRPr lang="en-GB" sz="2100" i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Black formal leather or leather-look school shoes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All hair at or below shoulder length must be tied back at all times</a:t>
            </a:r>
          </a:p>
          <a:p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Hair should be off the face, clipped back and not obscuring sight.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Hair ties should be in appropriate colours and styles suitable to blend with school uniform (yellow/white bands)</a:t>
            </a:r>
          </a:p>
        </p:txBody>
      </p:sp>
    </p:spTree>
    <p:extLst>
      <p:ext uri="{BB962C8B-B14F-4D97-AF65-F5344CB8AC3E}">
        <p14:creationId xmlns:p14="http://schemas.microsoft.com/office/powerpoint/2010/main" val="2108525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84C24F-1233-499B-9CF2-2B729853C9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57" y="288758"/>
            <a:ext cx="7657432" cy="574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858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11" y="206658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P.E Kit: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76519" y="1845733"/>
            <a:ext cx="11241740" cy="44474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76517" y="1761250"/>
            <a:ext cx="116361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Emerald green short-sleeved polo shirt with logo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Plain black shorts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Short black socks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Plain black tracksuit for winter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Trainers only to be worn on P.E. days, but should be in school for break/lunchtime football.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Earrings must be removed &amp; hair tied back and off the face</a:t>
            </a:r>
          </a:p>
          <a:p>
            <a:r>
              <a:rPr lang="en-GB" sz="24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No gym/cycling shorts or leggings please</a:t>
            </a:r>
          </a:p>
          <a:p>
            <a:endParaRPr lang="en-GB" sz="24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7012" y="0"/>
            <a:ext cx="5495364" cy="17078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71" y="4952167"/>
            <a:ext cx="6166877" cy="110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334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3999" y="934650"/>
            <a:ext cx="98721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 selection of our Year 4  class texts:</a:t>
            </a:r>
            <a:endParaRPr lang="en-GB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20" y="1910383"/>
            <a:ext cx="1590054" cy="19776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171" y="1910383"/>
            <a:ext cx="1271365" cy="19776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5933" y="1846709"/>
            <a:ext cx="1839826" cy="21050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5759" y="1909806"/>
            <a:ext cx="1848251" cy="21056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4010" y="1910383"/>
            <a:ext cx="1724503" cy="21050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18513" y="1910383"/>
            <a:ext cx="1776116" cy="21050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66763" y="1909806"/>
            <a:ext cx="1650871" cy="21056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" y="3951735"/>
            <a:ext cx="1752171" cy="23695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94736" y="3951735"/>
            <a:ext cx="2476058" cy="22191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37109" y="4007039"/>
            <a:ext cx="1508747" cy="22390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3"/>
          <a:srcRect l="12071" r="12899"/>
          <a:stretch/>
        </p:blipFill>
        <p:spPr>
          <a:xfrm>
            <a:off x="5404991" y="4092181"/>
            <a:ext cx="1582915" cy="210967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87906" y="4089880"/>
            <a:ext cx="2026766" cy="21096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085401" y="4089880"/>
            <a:ext cx="1389166" cy="2114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644066" y="4081653"/>
            <a:ext cx="1373568" cy="210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41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74844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Our Curriculum Intent: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05467"/>
            <a:ext cx="9262533" cy="485986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deliver a broad and balanced curriculum to develop a life-long love of learning. Our curriculum underpins our school vision statement of 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‘</a:t>
            </a:r>
            <a:r>
              <a:rPr lang="en-GB" sz="24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flourishing together’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as it is ambitious for all.  </a:t>
            </a:r>
          </a:p>
          <a:p>
            <a:pPr marL="0" indent="0">
              <a:buNone/>
            </a:pPr>
            <a:endParaRPr lang="en-GB" sz="24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7593" r="16574"/>
          <a:stretch/>
        </p:blipFill>
        <p:spPr>
          <a:xfrm>
            <a:off x="9262533" y="174844"/>
            <a:ext cx="2929467" cy="3093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0" y="3418631"/>
            <a:ext cx="1205653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Children will journey through St Mark’s with their passion for learning ignited and with their self-belief and wellbeing nurtured.</a:t>
            </a:r>
          </a:p>
          <a:p>
            <a:endParaRPr lang="en-GB" sz="24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Every child will have the opportunity to flourish and will leave us prepared for a future of possibilities. Our curriculum responds to the needs of our children and enables them to shine academically and flourish socially, emotionally, morally and culturally whilst </a:t>
            </a:r>
            <a:r>
              <a:rPr lang="en-GB" sz="24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‘loving God’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and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‘</a:t>
            </a:r>
            <a:r>
              <a:rPr lang="en-GB" sz="24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serving others’.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 </a:t>
            </a:r>
          </a:p>
          <a:p>
            <a:pPr algn="ctr"/>
            <a:endParaRPr lang="en-GB" sz="20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71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D1EE1A-BCDE-490F-B53C-2F38E17F96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558" y="401053"/>
            <a:ext cx="7988968" cy="5486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94FCD4-7343-4E84-8410-1F26E02B0594}"/>
              </a:ext>
            </a:extLst>
          </p:cNvPr>
          <p:cNvSpPr txBox="1"/>
          <p:nvPr/>
        </p:nvSpPr>
        <p:spPr>
          <a:xfrm>
            <a:off x="157411" y="288757"/>
            <a:ext cx="3355810" cy="30469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Making sandwiches in a D.T. lesson.</a:t>
            </a:r>
          </a:p>
        </p:txBody>
      </p:sp>
    </p:spTree>
    <p:extLst>
      <p:ext uri="{BB962C8B-B14F-4D97-AF65-F5344CB8AC3E}">
        <p14:creationId xmlns:p14="http://schemas.microsoft.com/office/powerpoint/2010/main" val="27289589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547" y="-373374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How is the week structured?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013" y="1077383"/>
            <a:ext cx="11924453" cy="5238749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English (including reading, writing, grammar, spelling &amp; handwriting) and Maths are taught daily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timetable includes P.E, R.E, Science, Music, French &amp; PSHE (including Trick Box)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Geography, History, Computing, Art &amp; Design and Design Technology will be taught in units throughout the year </a:t>
            </a:r>
          </a:p>
          <a:p>
            <a:pPr marL="0" indent="0">
              <a:buNone/>
            </a:pPr>
            <a:endParaRPr lang="en-GB" sz="26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</a:t>
            </a:r>
            <a:r>
              <a:rPr lang="en-GB" sz="26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 each subject area is taught discretely, children are taught to appreciate the distinctive uniqueness of individual subjects and aspire to become future scientists, computer coders, historians, etc.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23910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94977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Curriculum: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56267"/>
            <a:ext cx="11734800" cy="426931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English: 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use our own bespoke curriculum to deliver our English lessons through the use of high-quality texts as a basis to develop the children’s writing and appreciation of spelling, punctuation and grammar.  Children will be given the opportunity to write for a range of contexts, purposes and audiences.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4313" y="3863446"/>
            <a:ext cx="1495946" cy="22976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856" y="4353433"/>
            <a:ext cx="4112716" cy="180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228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000" y="1964268"/>
            <a:ext cx="863600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Language is a means to communicating effectively, but it is also the doorway to magical and exciting worlds.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Through a carefully planned and language-rich curriculum, we seek to enable our learners to become confident communicators, who are equipped to succeed now and in the future. 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Quality texts are at the heart of our curriculum and we seek to foster a love of reading. We recognise that fluency in reading enables children to have access to the full curriculum entitlement. We seek to develop a passion for reading for pleasure and enjoyment. </a:t>
            </a:r>
          </a:p>
        </p:txBody>
      </p:sp>
      <p:pic>
        <p:nvPicPr>
          <p:cNvPr id="1026" name="Picture 2" descr="Reading For Pleasure – Literacy For Pleas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1" y="3007359"/>
            <a:ext cx="3301999" cy="330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4000" y="934650"/>
            <a:ext cx="80184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importance of reading:</a:t>
            </a:r>
            <a:endParaRPr lang="en-GB" sz="4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219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A9D351-C648-48A9-8412-95EBF578FA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570" y="368969"/>
            <a:ext cx="7652084" cy="57390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A3D2C8-1BB6-410B-9698-D90C72D6FA21}"/>
              </a:ext>
            </a:extLst>
          </p:cNvPr>
          <p:cNvSpPr txBox="1"/>
          <p:nvPr/>
        </p:nvSpPr>
        <p:spPr>
          <a:xfrm>
            <a:off x="173453" y="368969"/>
            <a:ext cx="4029580" cy="30469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Visiting Stonehenge and exploring the past</a:t>
            </a:r>
          </a:p>
        </p:txBody>
      </p:sp>
    </p:spTree>
    <p:extLst>
      <p:ext uri="{BB962C8B-B14F-4D97-AF65-F5344CB8AC3E}">
        <p14:creationId xmlns:p14="http://schemas.microsoft.com/office/powerpoint/2010/main" val="12659918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94977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Curriculum: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47912"/>
            <a:ext cx="8229600" cy="4269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Maths: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use the White Rose scheme of learning to deliver high-quality mathematics lessons with a focus on developing the children’s mathematical fluency, as well as their ability to problem solve and apply their learning to different real-life contexts.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600" y="1096963"/>
            <a:ext cx="2831199" cy="28311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3" y="4195168"/>
            <a:ext cx="2454960" cy="19495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8" t="12698" r="14870" b="62434"/>
          <a:stretch/>
        </p:blipFill>
        <p:spPr>
          <a:xfrm>
            <a:off x="4822810" y="479727"/>
            <a:ext cx="4326466" cy="112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418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94977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Curriculum: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653645"/>
            <a:ext cx="8077200" cy="42693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28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32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Religious Education: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As a Church of England school, faith and belief play a key role in the life of the school and our curriculum is centred around our vision statement of ‘loving God’. 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value R.E as a core subject and encourage an enquiry-based approach to learning about Christianity and other faiths.  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children will have weekly R.E lessons, as well as daily acts of worship.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</a:t>
            </a:r>
            <a:endParaRPr lang="en-GB" sz="2400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endParaRPr lang="en-GB" sz="2400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endParaRPr lang="en-GB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123" y="3373574"/>
            <a:ext cx="2959382" cy="16726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64855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948CFB-4832-4421-8B55-83F7096649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842" y="368969"/>
            <a:ext cx="7603958" cy="57029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4CA561-4D7A-4CB2-A777-3D56DBF6A607}"/>
              </a:ext>
            </a:extLst>
          </p:cNvPr>
          <p:cNvSpPr txBox="1"/>
          <p:nvPr/>
        </p:nvSpPr>
        <p:spPr>
          <a:xfrm>
            <a:off x="1578642" y="368969"/>
            <a:ext cx="9034715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Drama in an R.E. Lesson</a:t>
            </a:r>
          </a:p>
        </p:txBody>
      </p:sp>
    </p:spTree>
    <p:extLst>
      <p:ext uri="{BB962C8B-B14F-4D97-AF65-F5344CB8AC3E}">
        <p14:creationId xmlns:p14="http://schemas.microsoft.com/office/powerpoint/2010/main" val="13388373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Feedback: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7716" y="1470660"/>
            <a:ext cx="6292814" cy="44978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6266" y="1902797"/>
            <a:ext cx="503343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Focus on verbal feedback</a:t>
            </a:r>
          </a:p>
          <a:p>
            <a:endParaRPr lang="en-GB" sz="32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Dialogue with your child, focusing on their next steps</a:t>
            </a:r>
          </a:p>
          <a:p>
            <a:endParaRPr lang="en-GB" sz="32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Use of feedback code in books</a:t>
            </a:r>
          </a:p>
          <a:p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6207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217" y="803044"/>
            <a:ext cx="10481036" cy="1303867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ICT Agreement:</a:t>
            </a:r>
            <a:br>
              <a:rPr lang="en-GB" sz="4400" b="1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44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180" y="1920489"/>
            <a:ext cx="8705073" cy="36140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b="1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174" y="1920489"/>
            <a:ext cx="2979315" cy="29793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5180" y="2106911"/>
            <a:ext cx="767716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Poppins" panose="00000500000000000000" pitchFamily="2" charset="0"/>
                <a:cs typeface="Poppins" panose="00000500000000000000" pitchFamily="2" charset="0"/>
              </a:rPr>
              <a:t>St Mark’s Primary School invite each pupil to sign a pupil agreement which can be found on page 5 of your child’s weekly reading planner. </a:t>
            </a:r>
          </a:p>
          <a:p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800" dirty="0">
                <a:latin typeface="Poppins" panose="00000500000000000000" pitchFamily="2" charset="0"/>
                <a:cs typeface="Poppins" panose="00000500000000000000" pitchFamily="2" charset="0"/>
              </a:rPr>
              <a:t>Read the agreement with your child and ensure that they understand how to safe online. Ask your child to sign the agreement and E-safety rules. </a:t>
            </a:r>
          </a:p>
        </p:txBody>
      </p:sp>
    </p:spTree>
    <p:extLst>
      <p:ext uri="{BB962C8B-B14F-4D97-AF65-F5344CB8AC3E}">
        <p14:creationId xmlns:p14="http://schemas.microsoft.com/office/powerpoint/2010/main" val="37104959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217" y="803044"/>
            <a:ext cx="10481036" cy="1303867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Homework Expectations:</a:t>
            </a:r>
            <a:br>
              <a:rPr lang="en-GB" sz="4400" b="1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44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180" y="1920489"/>
            <a:ext cx="8705073" cy="3614037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expectation:  1 x maths task  / daily reading / weekly practising of times tables</a:t>
            </a:r>
            <a:r>
              <a:rPr lang="en-GB" sz="2800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/ Multiplication check 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and spellings  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Maths task: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Accessed via Microsoft Teams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Consolidates learning covered in class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Set on a Friday and due in by 7pm the following Wednesday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8656" y="0"/>
            <a:ext cx="1713560" cy="1713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2216" y="3513114"/>
            <a:ext cx="2287043" cy="261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7256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217" y="803044"/>
            <a:ext cx="10481036" cy="1303867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Walking home passport:</a:t>
            </a:r>
            <a:br>
              <a:rPr lang="en-GB" sz="4400" b="1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44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180" y="1920489"/>
            <a:ext cx="8705073" cy="361403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800" b="1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800" dirty="0">
                <a:latin typeface="Poppins" panose="00000500000000000000" pitchFamily="2" charset="0"/>
                <a:cs typeface="Poppins" panose="00000500000000000000" pitchFamily="2" charset="0"/>
              </a:rPr>
              <a:t>St Mark’s Primary School would like to provide your child with a walking home passport. This will allow them to walk home with your permission. </a:t>
            </a:r>
          </a:p>
          <a:p>
            <a:pPr marL="0" indent="0">
              <a:buNone/>
            </a:pPr>
            <a:r>
              <a:rPr lang="en-GB" sz="2800" dirty="0">
                <a:latin typeface="Poppins" panose="00000500000000000000" pitchFamily="2" charset="0"/>
                <a:cs typeface="Poppins" panose="00000500000000000000" pitchFamily="2" charset="0"/>
              </a:rPr>
              <a:t>The walking passport will be inside your child’s weekly planner.</a:t>
            </a:r>
          </a:p>
          <a:p>
            <a:pPr marL="0" indent="0">
              <a:buNone/>
            </a:pPr>
            <a:r>
              <a:rPr lang="en-GB" sz="2800" dirty="0">
                <a:latin typeface="Poppins" panose="00000500000000000000" pitchFamily="2" charset="0"/>
                <a:cs typeface="Poppins" panose="00000500000000000000" pitchFamily="2" charset="0"/>
              </a:rPr>
              <a:t>This must be accompanied by an email from their parent or carer.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0253" y="3629526"/>
            <a:ext cx="24003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162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351584" y="2443904"/>
            <a:ext cx="5040560" cy="4706496"/>
          </a:xfrm>
        </p:spPr>
        <p:txBody>
          <a:bodyPr>
            <a:normAutofit/>
          </a:bodyPr>
          <a:lstStyle/>
          <a:p>
            <a:endParaRPr lang="en-GB" sz="1800" dirty="0"/>
          </a:p>
          <a:p>
            <a:pPr>
              <a:buNone/>
            </a:pPr>
            <a:endParaRPr lang="en-GB" sz="1800" dirty="0"/>
          </a:p>
          <a:p>
            <a:endParaRPr lang="en-GB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191" y="3985468"/>
            <a:ext cx="2110350" cy="2110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93" y="4355825"/>
            <a:ext cx="2991574" cy="13696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1546" y="4283614"/>
            <a:ext cx="5516564" cy="10270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172" y="446038"/>
            <a:ext cx="11601450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Reading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- children are asked to read a wide variety of genres at least 4 times a week at home.  </a:t>
            </a:r>
            <a:r>
              <a:rPr lang="en-GB" sz="28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Please sign their planner each week to acknowledge this.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spellings 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– focus on spelling patterns and common exception words. Words will be accessible to practise on Spelling Shed.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Times tables 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– practise quick recall of multiplication facts up to 12x12 and their corresponding division facts.</a:t>
            </a:r>
          </a:p>
        </p:txBody>
      </p:sp>
    </p:spTree>
    <p:extLst>
      <p:ext uri="{BB962C8B-B14F-4D97-AF65-F5344CB8AC3E}">
        <p14:creationId xmlns:p14="http://schemas.microsoft.com/office/powerpoint/2010/main" val="28458454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408" y="57639"/>
            <a:ext cx="10058400" cy="1450757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Mental health and well-being: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417" y="187533"/>
            <a:ext cx="2498718" cy="141705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0703" y="62056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872876" y="2269272"/>
            <a:ext cx="5190416" cy="40742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Supports mental health and wellbeing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Taught a series of tricks to help deal with everyday situations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Promotes important skills: resilience, independence, etc.  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424" y="4392892"/>
            <a:ext cx="1109682" cy="16941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408" y="2875175"/>
            <a:ext cx="4898448" cy="32819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32267" y="2039453"/>
            <a:ext cx="2204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Trick Box:</a:t>
            </a:r>
          </a:p>
        </p:txBody>
      </p:sp>
    </p:spTree>
    <p:extLst>
      <p:ext uri="{BB962C8B-B14F-4D97-AF65-F5344CB8AC3E}">
        <p14:creationId xmlns:p14="http://schemas.microsoft.com/office/powerpoint/2010/main" val="27989649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277" y="5137380"/>
            <a:ext cx="10341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use Marvellous Me to share updates on your child’s learning and celebrate their success.  </a:t>
            </a: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4677" y="653885"/>
            <a:ext cx="10341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Marvellous Me:</a:t>
            </a:r>
            <a:endParaRPr lang="en-GB" sz="4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256" y="2054807"/>
            <a:ext cx="4663503" cy="26447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3367" y="1709843"/>
            <a:ext cx="3640465" cy="333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113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9800" y="2461171"/>
            <a:ext cx="557526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post a weekly summary of your child’s learning on Microsoft TEAMS. We will also endeavour to inform you of what we will be covering during the following week.</a:t>
            </a:r>
            <a:endParaRPr lang="en-GB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4677" y="653885"/>
            <a:ext cx="10341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 week in a few words:</a:t>
            </a:r>
            <a:endParaRPr lang="en-GB" sz="4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8181" y="0"/>
            <a:ext cx="2373925" cy="2373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4716" y="2373925"/>
            <a:ext cx="5489157" cy="31957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7249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31904" y="275891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Woodland explorers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577789-2D10-A302-2629-B80D493A0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098" y="1813595"/>
            <a:ext cx="6457950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2432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EA449-D164-54A4-1C99-28A78ABE9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F2F2293-58D6-ECD1-9598-2E8EAEAA3F85}"/>
              </a:ext>
            </a:extLst>
          </p:cNvPr>
          <p:cNvSpPr txBox="1">
            <a:spLocks noChangeArrowheads="1"/>
          </p:cNvSpPr>
          <p:nvPr/>
        </p:nvSpPr>
        <p:spPr>
          <a:xfrm>
            <a:off x="431904" y="275891"/>
            <a:ext cx="6820951" cy="558458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 &amp; PA  </a:t>
            </a:r>
          </a:p>
          <a:p>
            <a:endParaRPr lang="en-GB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Can you help with School disco, the Christmas or summer fayre or even some of the wider events?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C9278-260C-A537-486F-42AF9A410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9908" y="1915391"/>
            <a:ext cx="5917623" cy="394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330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DCCFB-D5E3-7B7A-DA6D-861545458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C28349D-E558-1B15-2467-893C57956B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51704" y="4688920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Any questions? 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71DB93-0132-D9DA-9FBB-1ACC3EE39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583" y="1989490"/>
            <a:ext cx="5269944" cy="3161967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26D6173-C119-34E1-3AF7-580943F85F42}"/>
              </a:ext>
            </a:extLst>
          </p:cNvPr>
          <p:cNvSpPr txBox="1">
            <a:spLocks noChangeArrowheads="1"/>
          </p:cNvSpPr>
          <p:nvPr/>
        </p:nvSpPr>
        <p:spPr>
          <a:xfrm>
            <a:off x="431904" y="275891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Thank you for listening.</a:t>
            </a:r>
          </a:p>
        </p:txBody>
      </p:sp>
    </p:spTree>
    <p:extLst>
      <p:ext uri="{BB962C8B-B14F-4D97-AF65-F5344CB8AC3E}">
        <p14:creationId xmlns:p14="http://schemas.microsoft.com/office/powerpoint/2010/main" val="17642515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8" y="268674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Vision and Values: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38" y="4352509"/>
            <a:ext cx="11512883" cy="17739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1963" y="1881470"/>
            <a:ext cx="2769031" cy="230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74376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Custom 11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FFFF66"/>
      </a:accent1>
      <a:accent2>
        <a:srgbClr val="B2B2B2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f52524c-55d6-4dd9-9fd6-689585df6b7c" xsi:nil="true"/>
    <lcf76f155ced4ddcb4097134ff3c332f xmlns="231b1ae9-e087-49e5-96fc-82494f4ee1b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4B63861F029C4A8A46F1E35482CB45" ma:contentTypeVersion="13" ma:contentTypeDescription="Create a new document." ma:contentTypeScope="" ma:versionID="9ddee1493bf8220807c0eb865ec13823">
  <xsd:schema xmlns:xsd="http://www.w3.org/2001/XMLSchema" xmlns:xs="http://www.w3.org/2001/XMLSchema" xmlns:p="http://schemas.microsoft.com/office/2006/metadata/properties" xmlns:ns2="231b1ae9-e087-49e5-96fc-82494f4ee1bd" xmlns:ns3="bf52524c-55d6-4dd9-9fd6-689585df6b7c" targetNamespace="http://schemas.microsoft.com/office/2006/metadata/properties" ma:root="true" ma:fieldsID="ab7e7308f6711a5d2b45adcd907be189" ns2:_="" ns3:_="">
    <xsd:import namespace="231b1ae9-e087-49e5-96fc-82494f4ee1bd"/>
    <xsd:import namespace="bf52524c-55d6-4dd9-9fd6-689585df6b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BillingMetadata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1b1ae9-e087-49e5-96fc-82494f4ee1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3af19dd-01da-46ad-8136-a101d72269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52524c-55d6-4dd9-9fd6-689585df6b7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93bd0835-5175-4059-b18f-3ad018f609d4}" ma:internalName="TaxCatchAll" ma:showField="CatchAllData" ma:web="bf52524c-55d6-4dd9-9fd6-689585df6b7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5317FD-A2BB-4664-A0FC-02BBFAB87083}">
  <ds:schemaRefs>
    <ds:schemaRef ds:uri="http://schemas.microsoft.com/office/2006/metadata/properties"/>
    <ds:schemaRef ds:uri="http://schemas.microsoft.com/office/infopath/2007/PartnerControls"/>
    <ds:schemaRef ds:uri="bf52524c-55d6-4dd9-9fd6-689585df6b7c"/>
    <ds:schemaRef ds:uri="231b1ae9-e087-49e5-96fc-82494f4ee1bd"/>
  </ds:schemaRefs>
</ds:datastoreItem>
</file>

<file path=customXml/itemProps2.xml><?xml version="1.0" encoding="utf-8"?>
<ds:datastoreItem xmlns:ds="http://schemas.openxmlformats.org/officeDocument/2006/customXml" ds:itemID="{1E366241-67B1-4A5F-89A9-6A5D34F70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1b1ae9-e087-49e5-96fc-82494f4ee1bd"/>
    <ds:schemaRef ds:uri="bf52524c-55d6-4dd9-9fd6-689585df6b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8964DAB-3462-4C0A-9B0E-F8C9DF3A52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764</TotalTime>
  <Words>1352</Words>
  <Application>Microsoft Office PowerPoint</Application>
  <PresentationFormat>Widescreen</PresentationFormat>
  <Paragraphs>161</Paragraphs>
  <Slides>37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Poppins</vt:lpstr>
      <vt:lpstr>Wingdings</vt:lpstr>
      <vt:lpstr>Retrospect</vt:lpstr>
      <vt:lpstr>PowerPoint Presentation</vt:lpstr>
      <vt:lpstr>The Year 4 Team:</vt:lpstr>
      <vt:lpstr>The Year 4 Team:</vt:lpstr>
      <vt:lpstr>Year 4 PPA cover teachers: </vt:lpstr>
      <vt:lpstr>Weekly Timetable:</vt:lpstr>
      <vt:lpstr>Educational Visits: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I need to bring? </vt:lpstr>
      <vt:lpstr>School uniform:</vt:lpstr>
      <vt:lpstr>PowerPoint Presentation</vt:lpstr>
      <vt:lpstr>P.E Kit:</vt:lpstr>
      <vt:lpstr>PowerPoint Presentation</vt:lpstr>
      <vt:lpstr>Our Curriculum Intent:</vt:lpstr>
      <vt:lpstr>PowerPoint Presentation</vt:lpstr>
      <vt:lpstr>How is the week structured?</vt:lpstr>
      <vt:lpstr>Curriculum:</vt:lpstr>
      <vt:lpstr>PowerPoint Presentation</vt:lpstr>
      <vt:lpstr>PowerPoint Presentation</vt:lpstr>
      <vt:lpstr>Curriculum:</vt:lpstr>
      <vt:lpstr>Curriculum:</vt:lpstr>
      <vt:lpstr>PowerPoint Presentation</vt:lpstr>
      <vt:lpstr>Feedback:</vt:lpstr>
      <vt:lpstr>ICT Agreement: </vt:lpstr>
      <vt:lpstr>Homework Expectations: </vt:lpstr>
      <vt:lpstr>Walking home passport: </vt:lpstr>
      <vt:lpstr>PowerPoint Presentation</vt:lpstr>
      <vt:lpstr>Mental health and well-being:</vt:lpstr>
      <vt:lpstr>PowerPoint Presentation</vt:lpstr>
      <vt:lpstr>PowerPoint Presentation</vt:lpstr>
      <vt:lpstr>PowerPoint Presentation</vt:lpstr>
      <vt:lpstr>PowerPoint Presentation</vt:lpstr>
      <vt:lpstr>Any questions? …</vt:lpstr>
      <vt:lpstr>Vision and Values:</vt:lpstr>
    </vt:vector>
  </TitlesOfParts>
  <Company>St Marks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Roberts</dc:creator>
  <cp:lastModifiedBy>Mrs Scoble</cp:lastModifiedBy>
  <cp:revision>155</cp:revision>
  <dcterms:created xsi:type="dcterms:W3CDTF">2022-08-13T13:31:54Z</dcterms:created>
  <dcterms:modified xsi:type="dcterms:W3CDTF">2026-09-02T12:27:54Z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798600.000000000</vt:lpwstr>
  </property>
  <property fmtid="{D5CDD505-2E9C-101B-9397-08002B2CF9AE}" pid="3" name="ContentTypeId">
    <vt:lpwstr>0x010100954B63861F029C4A8A46F1E35482CB45</vt:lpwstr>
  </property>
  <property fmtid="{D5CDD505-2E9C-101B-9397-08002B2CF9AE}" pid="4" name="MediaServiceImageTags">
    <vt:lpwstr/>
  </property>
</Properties>
</file>